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sldIdLst>
    <p:sldId id="557" r:id="rId2"/>
    <p:sldId id="558" r:id="rId3"/>
    <p:sldId id="320" r:id="rId4"/>
    <p:sldId id="489" r:id="rId5"/>
    <p:sldId id="490" r:id="rId6"/>
    <p:sldId id="491" r:id="rId7"/>
    <p:sldId id="492" r:id="rId8"/>
    <p:sldId id="493" r:id="rId9"/>
    <p:sldId id="494" r:id="rId10"/>
    <p:sldId id="495" r:id="rId11"/>
    <p:sldId id="496" r:id="rId12"/>
    <p:sldId id="497" r:id="rId13"/>
    <p:sldId id="498" r:id="rId14"/>
    <p:sldId id="499" r:id="rId15"/>
    <p:sldId id="500" r:id="rId16"/>
    <p:sldId id="501" r:id="rId17"/>
    <p:sldId id="502" r:id="rId18"/>
    <p:sldId id="505" r:id="rId19"/>
    <p:sldId id="504" r:id="rId20"/>
    <p:sldId id="506" r:id="rId21"/>
    <p:sldId id="507" r:id="rId22"/>
    <p:sldId id="508" r:id="rId23"/>
    <p:sldId id="510" r:id="rId24"/>
    <p:sldId id="511" r:id="rId25"/>
    <p:sldId id="513" r:id="rId26"/>
    <p:sldId id="514" r:id="rId27"/>
    <p:sldId id="515" r:id="rId28"/>
    <p:sldId id="516" r:id="rId29"/>
    <p:sldId id="517" r:id="rId30"/>
    <p:sldId id="518" r:id="rId31"/>
    <p:sldId id="519" r:id="rId32"/>
    <p:sldId id="520" r:id="rId33"/>
    <p:sldId id="564" r:id="rId34"/>
    <p:sldId id="565" r:id="rId35"/>
    <p:sldId id="521" r:id="rId36"/>
    <p:sldId id="522" r:id="rId37"/>
    <p:sldId id="566" r:id="rId38"/>
    <p:sldId id="567" r:id="rId39"/>
    <p:sldId id="568" r:id="rId40"/>
    <p:sldId id="523" r:id="rId41"/>
    <p:sldId id="524" r:id="rId42"/>
    <p:sldId id="525" r:id="rId43"/>
    <p:sldId id="526" r:id="rId44"/>
    <p:sldId id="528" r:id="rId45"/>
    <p:sldId id="530" r:id="rId46"/>
    <p:sldId id="533" r:id="rId47"/>
    <p:sldId id="535" r:id="rId48"/>
    <p:sldId id="512" r:id="rId49"/>
    <p:sldId id="537" r:id="rId50"/>
    <p:sldId id="538" r:id="rId51"/>
    <p:sldId id="540" r:id="rId52"/>
    <p:sldId id="541" r:id="rId53"/>
    <p:sldId id="542" r:id="rId54"/>
    <p:sldId id="543" r:id="rId55"/>
    <p:sldId id="536" r:id="rId56"/>
    <p:sldId id="544" r:id="rId57"/>
    <p:sldId id="545" r:id="rId58"/>
    <p:sldId id="546" r:id="rId59"/>
    <p:sldId id="547" r:id="rId60"/>
    <p:sldId id="548" r:id="rId61"/>
    <p:sldId id="549" r:id="rId62"/>
    <p:sldId id="550" r:id="rId63"/>
    <p:sldId id="551" r:id="rId64"/>
    <p:sldId id="552" r:id="rId65"/>
    <p:sldId id="553" r:id="rId66"/>
    <p:sldId id="554" r:id="rId67"/>
    <p:sldId id="555" r:id="rId68"/>
    <p:sldId id="556" r:id="rId69"/>
    <p:sldId id="569" r:id="rId70"/>
    <p:sldId id="570" r:id="rId71"/>
    <p:sldId id="559" r:id="rId72"/>
    <p:sldId id="560" r:id="rId73"/>
  </p:sldIdLst>
  <p:sldSz cx="12192000" cy="6858000"/>
  <p:notesSz cx="6858000" cy="9144000"/>
  <p:defaultText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rancken, J.L.M." initials="VraJ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4" autoAdjust="0"/>
    <p:restoredTop sz="94899" autoAdjust="0"/>
  </p:normalViewPr>
  <p:slideViewPr>
    <p:cSldViewPr snapToGrid="0">
      <p:cViewPr varScale="1">
        <p:scale>
          <a:sx n="77" d="100"/>
          <a:sy n="77" d="100"/>
        </p:scale>
        <p:origin x="634"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nl-NL">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49F1D8FA-9EBB-44F6-A8FA-28EE6A9EB8EF}" type="datetimeFigureOut">
              <a:rPr lang="nl-NL" smtClean="0">
                <a:uFillTx/>
              </a:rPr>
              <a:t>23-9-2020</a:t>
            </a:fld>
            <a:endParaRPr lang="nl-NL">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nl-NL">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nl-NL">
              <a:uFillTx/>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nl-NL">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C3CF2AA8-3FAA-400F-89DF-DA1AEEA89015}" type="slidenum">
              <a:rPr lang="nl-NL" smtClean="0">
                <a:uFillTx/>
              </a:rPr>
              <a:t>‹#›</a:t>
            </a:fld>
            <a:endParaRPr lang="nl-NL">
              <a:uFillTx/>
            </a:endParaRPr>
          </a:p>
        </p:txBody>
      </p:sp>
    </p:spTree>
    <p:extLst>
      <p:ext uri="{BB962C8B-B14F-4D97-AF65-F5344CB8AC3E}">
        <p14:creationId xmlns:p14="http://schemas.microsoft.com/office/powerpoint/2010/main" val="261453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a:t>
            </a:fld>
            <a:endParaRPr lang="nl-NL" dirty="0">
              <a:uFillTx/>
            </a:endParaRPr>
          </a:p>
        </p:txBody>
      </p:sp>
    </p:spTree>
    <p:extLst>
      <p:ext uri="{BB962C8B-B14F-4D97-AF65-F5344CB8AC3E}">
        <p14:creationId xmlns:p14="http://schemas.microsoft.com/office/powerpoint/2010/main" val="49358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39</a:t>
            </a:fld>
            <a:endParaRPr lang="nl-NL">
              <a:uFillTx/>
            </a:endParaRPr>
          </a:p>
        </p:txBody>
      </p:sp>
    </p:spTree>
    <p:extLst>
      <p:ext uri="{BB962C8B-B14F-4D97-AF65-F5344CB8AC3E}">
        <p14:creationId xmlns:p14="http://schemas.microsoft.com/office/powerpoint/2010/main" val="3705385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ighlight>
                <a:srgbClr val="FF0000"/>
              </a:highlight>
            </a:endParaRP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48</a:t>
            </a:fld>
            <a:endParaRPr lang="nl-NL">
              <a:uFillTx/>
            </a:endParaRPr>
          </a:p>
        </p:txBody>
      </p:sp>
    </p:spTree>
    <p:extLst>
      <p:ext uri="{BB962C8B-B14F-4D97-AF65-F5344CB8AC3E}">
        <p14:creationId xmlns:p14="http://schemas.microsoft.com/office/powerpoint/2010/main" val="2767376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50</a:t>
            </a:fld>
            <a:endParaRPr lang="nl-NL">
              <a:uFillTx/>
            </a:endParaRPr>
          </a:p>
        </p:txBody>
      </p:sp>
    </p:spTree>
    <p:extLst>
      <p:ext uri="{BB962C8B-B14F-4D97-AF65-F5344CB8AC3E}">
        <p14:creationId xmlns:p14="http://schemas.microsoft.com/office/powerpoint/2010/main" val="2671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text box on the right is</a:t>
            </a:r>
            <a:r>
              <a:rPr lang="en-US" baseline="0"/>
              <a:t> for reference only. The answer is not explicitly given, but is contained in the text.</a:t>
            </a:r>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53</a:t>
            </a:fld>
            <a:endParaRPr lang="nl-NL">
              <a:uFillTx/>
            </a:endParaRPr>
          </a:p>
        </p:txBody>
      </p:sp>
    </p:spTree>
    <p:extLst>
      <p:ext uri="{BB962C8B-B14F-4D97-AF65-F5344CB8AC3E}">
        <p14:creationId xmlns:p14="http://schemas.microsoft.com/office/powerpoint/2010/main" val="3523955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62</a:t>
            </a:fld>
            <a:endParaRPr lang="nl-NL">
              <a:uFillTx/>
            </a:endParaRPr>
          </a:p>
        </p:txBody>
      </p:sp>
    </p:spTree>
    <p:extLst>
      <p:ext uri="{BB962C8B-B14F-4D97-AF65-F5344CB8AC3E}">
        <p14:creationId xmlns:p14="http://schemas.microsoft.com/office/powerpoint/2010/main" val="1419586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67</a:t>
            </a:fld>
            <a:endParaRPr lang="nl-NL">
              <a:uFillTx/>
            </a:endParaRPr>
          </a:p>
        </p:txBody>
      </p:sp>
    </p:spTree>
    <p:extLst>
      <p:ext uri="{BB962C8B-B14F-4D97-AF65-F5344CB8AC3E}">
        <p14:creationId xmlns:p14="http://schemas.microsoft.com/office/powerpoint/2010/main" val="1915843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69</a:t>
            </a:fld>
            <a:endParaRPr lang="nl-NL">
              <a:uFillTx/>
            </a:endParaRPr>
          </a:p>
        </p:txBody>
      </p:sp>
    </p:spTree>
    <p:extLst>
      <p:ext uri="{BB962C8B-B14F-4D97-AF65-F5344CB8AC3E}">
        <p14:creationId xmlns:p14="http://schemas.microsoft.com/office/powerpoint/2010/main" val="1168239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t>
            </a:r>
            <a:r>
              <a:rPr lang="en-NL"/>
              <a:t>ource: </a:t>
            </a:r>
            <a:r>
              <a:rPr lang="en-GB"/>
              <a:t>https://</a:t>
            </a:r>
            <a:r>
              <a:rPr lang="en-GB" err="1"/>
              <a:t>sites.google.com</a:t>
            </a:r>
            <a:r>
              <a:rPr lang="en-GB"/>
              <a:t>/view/</a:t>
            </a:r>
            <a:r>
              <a:rPr lang="en-GB" err="1"/>
              <a:t>trafalgar</a:t>
            </a:r>
            <a:r>
              <a:rPr lang="en-GB"/>
              <a:t>/design</a:t>
            </a:r>
          </a:p>
          <a:p>
            <a:endParaRPr lang="en-NL"/>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70</a:t>
            </a:fld>
            <a:endParaRPr lang="nl-NL">
              <a:uFillTx/>
            </a:endParaRPr>
          </a:p>
        </p:txBody>
      </p:sp>
    </p:spTree>
    <p:extLst>
      <p:ext uri="{BB962C8B-B14F-4D97-AF65-F5344CB8AC3E}">
        <p14:creationId xmlns:p14="http://schemas.microsoft.com/office/powerpoint/2010/main" val="561757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a:t>
            </a:fld>
            <a:endParaRPr lang="nl-NL" dirty="0">
              <a:uFillTx/>
            </a:endParaRPr>
          </a:p>
        </p:txBody>
      </p:sp>
    </p:spTree>
    <p:extLst>
      <p:ext uri="{BB962C8B-B14F-4D97-AF65-F5344CB8AC3E}">
        <p14:creationId xmlns:p14="http://schemas.microsoft.com/office/powerpoint/2010/main" val="2307661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a:t>
            </a:fld>
            <a:endParaRPr lang="nl-NL" dirty="0">
              <a:uFillTx/>
            </a:endParaRPr>
          </a:p>
        </p:txBody>
      </p:sp>
    </p:spTree>
    <p:extLst>
      <p:ext uri="{BB962C8B-B14F-4D97-AF65-F5344CB8AC3E}">
        <p14:creationId xmlns:p14="http://schemas.microsoft.com/office/powerpoint/2010/main" val="2466459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16</a:t>
            </a:fld>
            <a:endParaRPr lang="nl-NL">
              <a:uFillTx/>
            </a:endParaRPr>
          </a:p>
        </p:txBody>
      </p:sp>
    </p:spTree>
    <p:extLst>
      <p:ext uri="{BB962C8B-B14F-4D97-AF65-F5344CB8AC3E}">
        <p14:creationId xmlns:p14="http://schemas.microsoft.com/office/powerpoint/2010/main" val="535488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27</a:t>
            </a:fld>
            <a:endParaRPr lang="nl-NL">
              <a:uFillTx/>
            </a:endParaRPr>
          </a:p>
        </p:txBody>
      </p:sp>
    </p:spTree>
    <p:extLst>
      <p:ext uri="{BB962C8B-B14F-4D97-AF65-F5344CB8AC3E}">
        <p14:creationId xmlns:p14="http://schemas.microsoft.com/office/powerpoint/2010/main" val="80396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Note: when we use print() to print the value of the variable we don’t use quotes.</a:t>
            </a:r>
            <a:r>
              <a:rPr lang="en-US" baseline="0"/>
              <a:t> If we did, it would just print character d.</a:t>
            </a:r>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28</a:t>
            </a:fld>
            <a:endParaRPr lang="nl-NL">
              <a:uFillTx/>
            </a:endParaRPr>
          </a:p>
        </p:txBody>
      </p:sp>
    </p:spTree>
    <p:extLst>
      <p:ext uri="{BB962C8B-B14F-4D97-AF65-F5344CB8AC3E}">
        <p14:creationId xmlns:p14="http://schemas.microsoft.com/office/powerpoint/2010/main" val="1844814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33</a:t>
            </a:fld>
            <a:endParaRPr lang="nl-NL">
              <a:uFillTx/>
            </a:endParaRPr>
          </a:p>
        </p:txBody>
      </p:sp>
    </p:spTree>
    <p:extLst>
      <p:ext uri="{BB962C8B-B14F-4D97-AF65-F5344CB8AC3E}">
        <p14:creationId xmlns:p14="http://schemas.microsoft.com/office/powerpoint/2010/main" val="118933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34</a:t>
            </a:fld>
            <a:endParaRPr lang="nl-NL">
              <a:uFillTx/>
            </a:endParaRPr>
          </a:p>
        </p:txBody>
      </p:sp>
    </p:spTree>
    <p:extLst>
      <p:ext uri="{BB962C8B-B14F-4D97-AF65-F5344CB8AC3E}">
        <p14:creationId xmlns:p14="http://schemas.microsoft.com/office/powerpoint/2010/main" val="691391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this stage, don’t go into functions and composition. Just make sure students have a way to get numerical input from the user.</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36</a:t>
            </a:fld>
            <a:endParaRPr lang="nl-NL">
              <a:uFillTx/>
            </a:endParaRPr>
          </a:p>
        </p:txBody>
      </p:sp>
    </p:spTree>
    <p:extLst>
      <p:ext uri="{BB962C8B-B14F-4D97-AF65-F5344CB8AC3E}">
        <p14:creationId xmlns:p14="http://schemas.microsoft.com/office/powerpoint/2010/main" val="107885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uFillTx/>
              </a:defRPr>
            </a:lvl1pPr>
          </a:lstStyle>
          <a:p>
            <a:r>
              <a:rPr lang="en-US">
                <a:uFillTx/>
              </a:rPr>
              <a:t>Click to edit Master title style</a:t>
            </a:r>
            <a:endParaRPr lang="en-US" dirty="0">
              <a:uFillTx/>
            </a:endParaRP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uFillTx/>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3540BC6B-DFCF-42F0-BEDA-60F5BD104C3C}" type="datetime1">
              <a:rPr lang="en-US" smtClean="0">
                <a:uFillTx/>
              </a:rPr>
              <a:t>9/23/2020</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674C2D0F-93AD-43FF-B791-D0F2C0B7CD5C}" type="datetime1">
              <a:rPr lang="en-US" smtClean="0">
                <a:uFillTx/>
              </a:rPr>
              <a:t>9/23/2020</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uFillTx/>
              </a:defRPr>
            </a:lvl1pPr>
          </a:lstStyle>
          <a:p>
            <a:r>
              <a:rPr lang="en-US">
                <a:uFillTx/>
              </a:rPr>
              <a:t>Click to edit Master title style</a:t>
            </a:r>
            <a:endParaRPr lang="en-US" dirty="0">
              <a:uFillTx/>
            </a:endParaRP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48F9599-7E16-4272-9CD2-4D3FDC8A39A4}" type="datetime1">
              <a:rPr lang="en-US" smtClean="0">
                <a:uFillTx/>
              </a:rPr>
              <a:t>9/23/2020</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uFillTx/>
              </a:defRPr>
            </a:lvl1pPr>
          </a:lstStyle>
          <a:p>
            <a:r>
              <a:rPr lang="en-US">
                <a:uFillTx/>
              </a:rPr>
              <a:t>Click to edit Master title style</a:t>
            </a:r>
            <a:endParaRPr lang="en-US" dirty="0">
              <a:uFillTx/>
            </a:endParaRP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uFillTx/>
                <a:latin typeface="+mj-lt"/>
                <a:ea typeface="+mj-ea"/>
                <a:cs typeface="+mj-cs"/>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marL="0" lvl="0" indent="0">
              <a:buNone/>
            </a:pPr>
            <a:r>
              <a:rPr lang="en-US">
                <a:uFillTx/>
              </a:rPr>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01A02E0F-BA26-4368-A374-77DE26814647}" type="datetime1">
              <a:rPr lang="en-US" smtClean="0">
                <a:uFillTx/>
              </a:rPr>
              <a:t>9/23/2020</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
        <p:nvSpPr>
          <p:cNvPr id="12" name="TextBox 11"/>
          <p:cNvSpPr txBox="1">
            <a:spLocks/>
          </p:cNvSpPr>
          <p:nvPr/>
        </p:nvSpPr>
        <p:spPr>
          <a:xfrm>
            <a:off x="898295" y="971253"/>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a:uFillTx/>
              </a:rPr>
              <a:t>“</a:t>
            </a:r>
          </a:p>
        </p:txBody>
      </p:sp>
      <p:sp>
        <p:nvSpPr>
          <p:cNvPr id="15" name="TextBox 14"/>
          <p:cNvSpPr txBox="1">
            <a:spLocks/>
          </p:cNvSpPr>
          <p:nvPr/>
        </p:nvSpPr>
        <p:spPr>
          <a:xfrm>
            <a:off x="9330490" y="2613787"/>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a:uFillTx/>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22650185-D268-4702-8DC7-A3A3D9185167}" type="datetime1">
              <a:rPr lang="en-US" smtClean="0">
                <a:uFillTx/>
              </a:rPr>
              <a:t>9/23/2020</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A14A0CC-BE35-46EF-A1DA-B705497BBE45}" type="datetime1">
              <a:rPr lang="en-US" smtClean="0">
                <a:uFillTx/>
              </a:rPr>
              <a:t>9/23/2020</a:t>
            </a:fld>
            <a:endParaRPr lang="en-US">
              <a:uFillTx/>
            </a:endParaRPr>
          </a:p>
        </p:txBody>
      </p:sp>
      <p:sp>
        <p:nvSpPr>
          <p:cNvPr id="4"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3C2A22-B047-472F-BE1B-8648469F1EA9}" type="datetime1">
              <a:rPr lang="en-US" smtClean="0">
                <a:uFillTx/>
              </a:rPr>
              <a:t>9/23/2020</a:t>
            </a:fld>
            <a:endParaRPr lang="en-US">
              <a:uFillTx/>
            </a:endParaRPr>
          </a:p>
        </p:txBody>
      </p:sp>
      <p:sp>
        <p:nvSpPr>
          <p:cNvPr id="4"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p:txBody>
          <a:bodyPr vert="eaVert" anchor="t" anchorCtr="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8D44E838-D3C2-4DB1-AAB5-F1B495E3BDEF}" type="datetime1">
              <a:rPr lang="en-US" smtClean="0">
                <a:uFillTx/>
              </a:rPr>
              <a:t>9/23/2020</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40B4F030-F6C6-4EC4-8D1C-AFCD501D3972}" type="datetime1">
              <a:rPr lang="en-US" smtClean="0">
                <a:uFillTx/>
              </a:rPr>
              <a:t>9/23/2020</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3"/>
          <p:cNvSpPr>
            <a:spLocks noGrp="1"/>
          </p:cNvSpPr>
          <p:nvPr>
            <p:ph type="dt" sz="half" idx="10"/>
          </p:nvPr>
        </p:nvSpPr>
        <p:spPr/>
        <p:txBody>
          <a:bodyPr/>
          <a:lstStyle/>
          <a:p>
            <a:fld id="{E5476CEE-9156-4328-B243-71BFB171C407}" type="datetime1">
              <a:rPr lang="en-US" smtClean="0">
                <a:uFillTx/>
              </a:rPr>
              <a:t>9/23/2020</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A0D6C73-154E-4680-A1F0-A4FD42ECECFB}" type="datetime1">
              <a:rPr lang="en-US" smtClean="0">
                <a:uFillTx/>
              </a:rPr>
              <a:t>9/23/2020</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Date Placeholder 4"/>
          <p:cNvSpPr>
            <a:spLocks noGrp="1"/>
          </p:cNvSpPr>
          <p:nvPr>
            <p:ph type="dt" sz="half" idx="10"/>
          </p:nvPr>
        </p:nvSpPr>
        <p:spPr/>
        <p:txBody>
          <a:bodyPr/>
          <a:lstStyle/>
          <a:p>
            <a:fld id="{6285E47C-D55E-4B1B-AB93-D75D6DF51E72}" type="datetime1">
              <a:rPr lang="en-US" smtClean="0">
                <a:uFillTx/>
              </a:rPr>
              <a:t>9/23/2020</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6"/>
          <p:cNvSpPr>
            <a:spLocks noGrp="1"/>
          </p:cNvSpPr>
          <p:nvPr>
            <p:ph type="dt" sz="half" idx="10"/>
          </p:nvPr>
        </p:nvSpPr>
        <p:spPr/>
        <p:txBody>
          <a:bodyPr/>
          <a:lstStyle/>
          <a:p>
            <a:fld id="{73295D31-BE29-463E-BE52-8C0D51518F28}" type="datetime1">
              <a:rPr lang="en-US" smtClean="0">
                <a:uFillTx/>
              </a:rPr>
              <a:t>9/23/2020</a:t>
            </a:fld>
            <a:endParaRPr lang="en-US">
              <a:uFillTx/>
            </a:endParaRPr>
          </a:p>
        </p:txBody>
      </p:sp>
      <p:sp>
        <p:nvSpPr>
          <p:cNvPr id="8" name="Footer Placeholder 7"/>
          <p:cNvSpPr>
            <a:spLocks noGrp="1"/>
          </p:cNvSpPr>
          <p:nvPr>
            <p:ph type="ftr" sz="quarter" idx="11"/>
          </p:nvPr>
        </p:nvSpPr>
        <p:spPr/>
        <p:txBody>
          <a:bodyPr/>
          <a:lstStyle/>
          <a:p>
            <a:endParaRPr lang="en-US">
              <a:uFillTx/>
            </a:endParaRPr>
          </a:p>
        </p:txBody>
      </p:sp>
      <p:sp>
        <p:nvSpPr>
          <p:cNvPr id="9" name="Slide Number Placeholder 8"/>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7" name="Date Placeholder 2"/>
          <p:cNvSpPr>
            <a:spLocks noGrp="1"/>
          </p:cNvSpPr>
          <p:nvPr>
            <p:ph type="dt" sz="half" idx="10"/>
          </p:nvPr>
        </p:nvSpPr>
        <p:spPr/>
        <p:txBody>
          <a:bodyPr/>
          <a:lstStyle/>
          <a:p>
            <a:fld id="{39188A25-A5AA-4757-8C98-6193C361AD71}" type="datetime1">
              <a:rPr lang="en-US" smtClean="0">
                <a:uFillTx/>
              </a:rPr>
              <a:t>9/23/2020</a:t>
            </a:fld>
            <a:endParaRPr lang="en-US">
              <a:uFillTx/>
            </a:endParaRPr>
          </a:p>
        </p:txBody>
      </p:sp>
      <p:sp>
        <p:nvSpPr>
          <p:cNvPr id="5" name="Footer Placeholder 3"/>
          <p:cNvSpPr>
            <a:spLocks noGrp="1"/>
          </p:cNvSpPr>
          <p:nvPr>
            <p:ph type="ftr" sz="quarter" idx="11"/>
          </p:nvPr>
        </p:nvSpPr>
        <p:spPr/>
        <p:txBody>
          <a:bodyPr/>
          <a:lstStyle/>
          <a:p>
            <a:endParaRPr lang="en-US">
              <a:uFillTx/>
            </a:endParaRPr>
          </a:p>
        </p:txBody>
      </p:sp>
      <p:sp>
        <p:nvSpPr>
          <p:cNvPr id="6" name="Slide Number Placeholder 4"/>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DD534CD-B77A-4B1F-9454-6F05240B6924}" type="datetime1">
              <a:rPr lang="en-US" smtClean="0">
                <a:uFillTx/>
              </a:rPr>
              <a:t>9/23/2020</a:t>
            </a:fld>
            <a:endParaRPr lang="en-US">
              <a:uFillTx/>
            </a:endParaRPr>
          </a:p>
        </p:txBody>
      </p:sp>
      <p:sp>
        <p:nvSpPr>
          <p:cNvPr id="5" name="Footer Placeholder 2"/>
          <p:cNvSpPr>
            <a:spLocks noGrp="1"/>
          </p:cNvSpPr>
          <p:nvPr>
            <p:ph type="ftr" sz="quarter" idx="11"/>
          </p:nvPr>
        </p:nvSpPr>
        <p:spPr/>
        <p:txBody>
          <a:bodyPr/>
          <a:lstStyle/>
          <a:p>
            <a:endParaRPr lang="en-US">
              <a:uFillTx/>
            </a:endParaRPr>
          </a:p>
        </p:txBody>
      </p:sp>
      <p:sp>
        <p:nvSpPr>
          <p:cNvPr id="6" name="Slide Number Placeholder 3"/>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7" name="Date Placeholder 4"/>
          <p:cNvSpPr>
            <a:spLocks noGrp="1"/>
          </p:cNvSpPr>
          <p:nvPr>
            <p:ph type="dt" sz="half" idx="10"/>
          </p:nvPr>
        </p:nvSpPr>
        <p:spPr/>
        <p:txBody>
          <a:bodyPr/>
          <a:lstStyle/>
          <a:p>
            <a:fld id="{EB554BB2-A89F-401F-97FA-3EA800777BD8}" type="datetime1">
              <a:rPr lang="en-US" smtClean="0">
                <a:uFillTx/>
              </a:rPr>
              <a:t>9/23/2020</a:t>
            </a:fld>
            <a:endParaRPr lang="en-US">
              <a:uFillTx/>
            </a:endParaRPr>
          </a:p>
        </p:txBody>
      </p:sp>
      <p:sp>
        <p:nvSpPr>
          <p:cNvPr id="5" name="Footer Placeholder 5"/>
          <p:cNvSpPr>
            <a:spLocks noGrp="1"/>
          </p:cNvSpPr>
          <p:nvPr>
            <p:ph type="ftr" sz="quarter" idx="11"/>
          </p:nvPr>
        </p:nvSpPr>
        <p:spPr/>
        <p:txBody>
          <a:bodyPr/>
          <a:lstStyle/>
          <a:p>
            <a:endParaRPr lang="en-US">
              <a:uFillTx/>
            </a:endParaRPr>
          </a:p>
        </p:txBody>
      </p:sp>
      <p:sp>
        <p:nvSpPr>
          <p:cNvPr id="6" name="Slide Number Placeholder 6"/>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3A016A5E-82B2-4C74-A76B-CEA05DABE5C6}" type="datetime1">
              <a:rPr lang="en-US" smtClean="0">
                <a:uFillTx/>
              </a:rPr>
              <a:t>9/23/2020</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D57F1E4F-1CFF-5643-939E-02111984F565}" type="slidenum">
              <a:rPr lang="en-US">
                <a:uFillTx/>
              </a:r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srcRect l="35640"/>
          <a:stretch/>
        </p:blipFill>
        <p:spPr>
          <a:xfrm>
            <a:off x="0" y="2892347"/>
            <a:ext cx="1522412" cy="2365453"/>
          </a:xfrm>
          <a:prstGeom prst="rect">
            <a:avLst/>
          </a:prstGeom>
        </p:spPr>
      </p:pic>
      <p:sp>
        <p:nvSpPr>
          <p:cNvPr id="16" name="Oval 15"/>
          <p:cNvSpPr>
            <a:spLocks/>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srcRect b="23320"/>
          <a:stretch/>
        </p:blipFill>
        <p:spPr>
          <a:xfrm>
            <a:off x="8605878" y="6096000"/>
            <a:ext cx="993734" cy="762000"/>
          </a:xfrm>
          <a:prstGeom prst="rect">
            <a:avLst/>
          </a:prstGeom>
        </p:spPr>
      </p:pic>
      <p:sp>
        <p:nvSpPr>
          <p:cNvPr id="14" name="Rectangle 13"/>
          <p:cNvSpPr>
            <a:spLocks/>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uFillTx/>
              </a:defRPr>
            </a:lvl1pPr>
          </a:lstStyle>
          <a:p>
            <a:fld id="{C6804D62-C1CD-4B7B-B41B-F310F51B0832}" type="datetime1">
              <a:rPr lang="en-US" smtClean="0">
                <a:uFillTx/>
              </a:rPr>
              <a:t>9/23/2020</a:t>
            </a:fld>
            <a:endParaRPr lang="en-US">
              <a:uFillTx/>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uFillTx/>
              </a:defRPr>
            </a:lvl1pPr>
          </a:lstStyle>
          <a:p>
            <a:endParaRPr lang="en-US">
              <a:uFillTx/>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uFillTx/>
              </a:defRPr>
            </a:lvl1pPr>
          </a:lstStyle>
          <a:p>
            <a:fld id="{D57F1E4F-1CFF-5643-939E-02111984F565}" type="slidenum">
              <a:rPr lang="en-US">
                <a:uFillTx/>
              </a:rPr>
              <a:t>‹#›</a:t>
            </a:fld>
            <a:endParaRPr lang="en-US">
              <a:uFillTx/>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uFillTx/>
          <a:latin typeface="+mj-lt"/>
          <a:ea typeface="+mj-ea"/>
          <a:cs typeface="+mj-cs"/>
        </a:defRPr>
      </a:lvl1pPr>
      <a:lvl2pPr eaLnBrk="1" hangingPunct="1">
        <a:defRPr>
          <a:solidFill>
            <a:schemeClr val="tx2"/>
          </a:solidFill>
          <a:uFillTx/>
        </a:defRPr>
      </a:lvl2pPr>
      <a:lvl3pPr eaLnBrk="1" hangingPunct="1">
        <a:defRPr>
          <a:solidFill>
            <a:schemeClr val="tx2"/>
          </a:solidFill>
          <a:uFillTx/>
        </a:defRPr>
      </a:lvl3pPr>
      <a:lvl4pPr eaLnBrk="1" hangingPunct="1">
        <a:defRPr>
          <a:solidFill>
            <a:schemeClr val="tx2"/>
          </a:solidFill>
          <a:uFillTx/>
        </a:defRPr>
      </a:lvl4pPr>
      <a:lvl5pPr eaLnBrk="1" hangingPunct="1">
        <a:defRPr>
          <a:solidFill>
            <a:schemeClr val="tx2"/>
          </a:solidFill>
          <a:uFillTx/>
        </a:defRPr>
      </a:lvl5pPr>
      <a:lvl6pPr eaLnBrk="1" hangingPunct="1">
        <a:defRPr>
          <a:solidFill>
            <a:schemeClr val="tx2"/>
          </a:solidFill>
          <a:uFillTx/>
        </a:defRPr>
      </a:lvl6pPr>
      <a:lvl7pPr eaLnBrk="1" hangingPunct="1">
        <a:defRPr>
          <a:solidFill>
            <a:schemeClr val="tx2"/>
          </a:solidFill>
          <a:uFillTx/>
        </a:defRPr>
      </a:lvl7pPr>
      <a:lvl8pPr eaLnBrk="1" hangingPunct="1">
        <a:defRPr>
          <a:solidFill>
            <a:schemeClr val="tx2"/>
          </a:solidFill>
          <a:uFillTx/>
        </a:defRPr>
      </a:lvl8pPr>
      <a:lvl9pPr eaLnBrk="1" hangingPunct="1">
        <a:defRPr>
          <a:solidFill>
            <a:schemeClr val="tx2"/>
          </a:solidFill>
          <a:uFillTx/>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uFillTx/>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uFillTx/>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uFillTx/>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9pPr>
    </p:bodyStyle>
    <p:other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0.JPG"/><Relationship Id="rId4" Type="http://schemas.openxmlformats.org/officeDocument/2006/relationships/image" Target="../media/image3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3.JPG"/><Relationship Id="rId4" Type="http://schemas.openxmlformats.org/officeDocument/2006/relationships/image" Target="../media/image4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889687"/>
            <a:ext cx="8825658" cy="2727176"/>
          </a:xfrm>
        </p:spPr>
        <p:txBody>
          <a:bodyPr/>
          <a:lstStyle/>
          <a:p>
            <a:r>
              <a:rPr lang="en-US" sz="3200" b="1" dirty="0">
                <a:uFillTx/>
              </a:rPr>
              <a:t>Analysis 1:</a:t>
            </a:r>
            <a:r>
              <a:rPr lang="en-US" sz="4400" b="1" dirty="0">
                <a:uFillTx/>
              </a:rPr>
              <a:t> </a:t>
            </a:r>
            <a:r>
              <a:rPr lang="en-US" sz="3600" b="1" dirty="0">
                <a:uFillTx/>
              </a:rPr>
              <a:t>Foundations of Modeling</a:t>
            </a:r>
            <a:br>
              <a:rPr lang="en-US" sz="3600" b="1" dirty="0">
                <a:uFillTx/>
              </a:rPr>
            </a:br>
            <a:br>
              <a:rPr lang="en-US" sz="3600" b="1" dirty="0"/>
            </a:br>
            <a:br>
              <a:rPr lang="en-US" sz="3600" b="1" dirty="0"/>
            </a:br>
            <a:r>
              <a:rPr lang="en-US" sz="2400" dirty="0"/>
              <a:t>Lesson</a:t>
            </a:r>
            <a:r>
              <a:rPr lang="en-US" sz="2400" dirty="0">
                <a:uFillTx/>
              </a:rPr>
              <a:t> 2.2:</a:t>
            </a:r>
            <a:br>
              <a:rPr lang="en-US" sz="4400" dirty="0">
                <a:uFillTx/>
              </a:rPr>
            </a:br>
            <a:r>
              <a:rPr lang="en-US" sz="3200" dirty="0"/>
              <a:t>Variables and linear algorithms</a:t>
            </a:r>
            <a:endParaRPr lang="en-US" sz="4400" dirty="0">
              <a:uFillTx/>
            </a:endParaRPr>
          </a:p>
        </p:txBody>
      </p:sp>
      <p:sp>
        <p:nvSpPr>
          <p:cNvPr id="3" name="Subtitle 2"/>
          <p:cNvSpPr>
            <a:spLocks noGrp="1"/>
          </p:cNvSpPr>
          <p:nvPr>
            <p:ph type="subTitle" idx="1"/>
          </p:nvPr>
        </p:nvSpPr>
        <p:spPr/>
        <p:txBody>
          <a:bodyPr/>
          <a:lstStyle/>
          <a:p>
            <a:r>
              <a:rPr lang="nl-NL" dirty="0">
                <a:uFillTx/>
              </a:rPr>
              <a:t>Analysis Team, 2020/2021</a:t>
            </a:r>
          </a:p>
        </p:txBody>
      </p:sp>
      <p:pic>
        <p:nvPicPr>
          <p:cNvPr id="4" name="Picture 3"/>
          <p:cNvPicPr>
            <a:picLocks noChangeAspect="1"/>
          </p:cNvPicPr>
          <p:nvPr/>
        </p:nvPicPr>
        <p:blipFill>
          <a:blip r:embed="rId3"/>
          <a:stretch>
            <a:fillRect/>
          </a:stretch>
        </p:blipFill>
        <p:spPr>
          <a:xfrm>
            <a:off x="10300130" y="5326534"/>
            <a:ext cx="1239022" cy="1239022"/>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a:t>
            </a:fld>
            <a:endParaRPr lang="en-US" dirty="0">
              <a:uFillTx/>
            </a:endParaRPr>
          </a:p>
        </p:txBody>
      </p:sp>
    </p:spTree>
    <p:extLst>
      <p:ext uri="{BB962C8B-B14F-4D97-AF65-F5344CB8AC3E}">
        <p14:creationId xmlns:p14="http://schemas.microsoft.com/office/powerpoint/2010/main" val="387972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in Python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26597" y="3022600"/>
            <a:ext cx="4772503" cy="2105515"/>
          </a:xfrm>
        </p:spPr>
      </p:pic>
      <p:sp>
        <p:nvSpPr>
          <p:cNvPr id="4" name="Content Placeholder 3"/>
          <p:cNvSpPr>
            <a:spLocks noGrp="1"/>
          </p:cNvSpPr>
          <p:nvPr>
            <p:ph sz="half" idx="2"/>
          </p:nvPr>
        </p:nvSpPr>
        <p:spPr/>
        <p:txBody>
          <a:bodyPr>
            <a:normAutofit/>
          </a:bodyPr>
          <a:lstStyle/>
          <a:p>
            <a:r>
              <a:rPr lang="en-US"/>
              <a:t>We can test if everything went well by writing simple mathematical expressions like we did in the previous week.</a:t>
            </a:r>
          </a:p>
          <a:p>
            <a:endParaRPr lang="en-US"/>
          </a:p>
          <a:p>
            <a:r>
              <a:rPr lang="en-US"/>
              <a:t>Try: a + 1		(PRESS ENTER)</a:t>
            </a:r>
          </a:p>
          <a:p>
            <a:endParaRPr lang="en-US"/>
          </a:p>
          <a:p>
            <a:r>
              <a:rPr lang="en-US"/>
              <a:t>What did you get?</a:t>
            </a:r>
          </a:p>
          <a:p>
            <a:r>
              <a:rPr lang="en-US"/>
              <a:t>Why?</a:t>
            </a:r>
          </a:p>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10</a:t>
            </a:fld>
            <a:endParaRPr lang="en-US">
              <a:uFillTx/>
            </a:endParaRPr>
          </a:p>
        </p:txBody>
      </p:sp>
    </p:spTree>
    <p:extLst>
      <p:ext uri="{BB962C8B-B14F-4D97-AF65-F5344CB8AC3E}">
        <p14:creationId xmlns:p14="http://schemas.microsoft.com/office/powerpoint/2010/main" val="291385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in Python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0136" y="2463800"/>
            <a:ext cx="5005855" cy="3111500"/>
          </a:xfrm>
        </p:spPr>
      </p:pic>
      <p:sp>
        <p:nvSpPr>
          <p:cNvPr id="4" name="Content Placeholder 3"/>
          <p:cNvSpPr>
            <a:spLocks noGrp="1"/>
          </p:cNvSpPr>
          <p:nvPr>
            <p:ph sz="half" idx="2"/>
          </p:nvPr>
        </p:nvSpPr>
        <p:spPr/>
        <p:txBody>
          <a:bodyPr>
            <a:normAutofit lnSpcReduction="10000"/>
          </a:bodyPr>
          <a:lstStyle/>
          <a:p>
            <a:r>
              <a:rPr lang="en-US"/>
              <a:t>Practice writing different expressions.</a:t>
            </a:r>
          </a:p>
          <a:p>
            <a:r>
              <a:rPr lang="en-US"/>
              <a:t>Try: 3 + 2 * a</a:t>
            </a:r>
          </a:p>
          <a:p>
            <a:r>
              <a:rPr lang="en-US"/>
              <a:t>Try: (a+1) / 2</a:t>
            </a:r>
          </a:p>
          <a:p>
            <a:endParaRPr lang="en-US"/>
          </a:p>
          <a:p>
            <a:r>
              <a:rPr lang="en-US"/>
              <a:t>Lets say that </a:t>
            </a:r>
            <a:r>
              <a:rPr lang="en-US" i="1"/>
              <a:t>a</a:t>
            </a:r>
            <a:r>
              <a:rPr lang="en-US"/>
              <a:t> was the side of a square. Then we can calculate its area by typing:</a:t>
            </a:r>
          </a:p>
          <a:p>
            <a:pPr marL="0" indent="0">
              <a:buNone/>
            </a:pPr>
            <a:r>
              <a:rPr lang="en-US"/>
              <a:t>	a * a</a:t>
            </a:r>
          </a:p>
          <a:p>
            <a:r>
              <a:rPr lang="en-US"/>
              <a:t>You can use this variable now as many times as you want / need.</a:t>
            </a:r>
          </a:p>
          <a:p>
            <a:pPr marL="0" indent="0">
              <a:buNone/>
            </a:pPr>
            <a:r>
              <a:rPr lang="en-US"/>
              <a:t>	Try: a**3 – 2*a – 15 </a:t>
            </a:r>
          </a:p>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11</a:t>
            </a:fld>
            <a:endParaRPr lang="en-US">
              <a:uFillTx/>
            </a:endParaRPr>
          </a:p>
        </p:txBody>
      </p:sp>
    </p:spTree>
    <p:extLst>
      <p:ext uri="{BB962C8B-B14F-4D97-AF65-F5344CB8AC3E}">
        <p14:creationId xmlns:p14="http://schemas.microsoft.com/office/powerpoint/2010/main" val="26140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scope</a:t>
            </a:r>
          </a:p>
        </p:txBody>
      </p:sp>
      <p:sp>
        <p:nvSpPr>
          <p:cNvPr id="3" name="Content Placeholder 2"/>
          <p:cNvSpPr>
            <a:spLocks noGrp="1"/>
          </p:cNvSpPr>
          <p:nvPr>
            <p:ph idx="1"/>
          </p:nvPr>
        </p:nvSpPr>
        <p:spPr/>
        <p:txBody>
          <a:bodyPr>
            <a:normAutofit/>
          </a:bodyPr>
          <a:lstStyle/>
          <a:p>
            <a:r>
              <a:rPr lang="en-US"/>
              <a:t>Each variable has its </a:t>
            </a:r>
            <a:r>
              <a:rPr lang="en-US" b="1" u="sng">
                <a:solidFill>
                  <a:srgbClr val="FFC000"/>
                </a:solidFill>
              </a:rPr>
              <a:t>SCOPE</a:t>
            </a:r>
            <a:r>
              <a:rPr lang="en-US"/>
              <a:t>. It determines </a:t>
            </a:r>
            <a:r>
              <a:rPr lang="en-US" b="1">
                <a:solidFill>
                  <a:srgbClr val="FFC000"/>
                </a:solidFill>
              </a:rPr>
              <a:t>WHERE</a:t>
            </a:r>
            <a:r>
              <a:rPr lang="en-US">
                <a:solidFill>
                  <a:srgbClr val="FFC000"/>
                </a:solidFill>
              </a:rPr>
              <a:t> </a:t>
            </a:r>
            <a:r>
              <a:rPr lang="en-US"/>
              <a:t>in the program is </a:t>
            </a:r>
            <a:r>
              <a:rPr lang="en-US" b="1" u="sng">
                <a:solidFill>
                  <a:srgbClr val="FFC000"/>
                </a:solidFill>
              </a:rPr>
              <a:t>VARIABLE</a:t>
            </a:r>
            <a:r>
              <a:rPr lang="en-US">
                <a:solidFill>
                  <a:srgbClr val="FFC000"/>
                </a:solidFill>
              </a:rPr>
              <a:t> available for use</a:t>
            </a:r>
            <a:r>
              <a:rPr lang="en-US"/>
              <a:t>.</a:t>
            </a:r>
          </a:p>
          <a:p>
            <a:r>
              <a:rPr lang="en-US"/>
              <a:t>In this introductory course we will only mention this topic and not go further.</a:t>
            </a:r>
          </a:p>
          <a:p>
            <a:r>
              <a:rPr lang="en-US"/>
              <a:t>For now, remember that every variable we use is a </a:t>
            </a:r>
            <a:r>
              <a:rPr lang="en-US" b="1">
                <a:solidFill>
                  <a:srgbClr val="FFC000"/>
                </a:solidFill>
              </a:rPr>
              <a:t>GLOBAL</a:t>
            </a:r>
            <a:r>
              <a:rPr lang="en-US">
                <a:solidFill>
                  <a:srgbClr val="FFC000"/>
                </a:solidFill>
              </a:rPr>
              <a:t> </a:t>
            </a:r>
            <a:r>
              <a:rPr lang="en-US" b="1">
                <a:solidFill>
                  <a:srgbClr val="FFC000"/>
                </a:solidFill>
              </a:rPr>
              <a:t>variable</a:t>
            </a:r>
            <a:r>
              <a:rPr lang="en-US"/>
              <a:t>.</a:t>
            </a:r>
          </a:p>
          <a:p>
            <a:r>
              <a:rPr lang="en-US"/>
              <a:t>Global variables are visible throughout the program. In Python they exist from the point they were created, until the termination of the program (for now, this is our Python shell).</a:t>
            </a:r>
          </a:p>
          <a:p>
            <a:r>
              <a:rPr lang="en-US"/>
              <a:t>Therefore, if you close the shell, re-launch it again, and try using “a”, you will get an error.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12</a:t>
            </a:fld>
            <a:endParaRPr lang="en-US">
              <a:uFillTx/>
            </a:endParaRPr>
          </a:p>
        </p:txBody>
      </p:sp>
    </p:spTree>
    <p:extLst>
      <p:ext uri="{BB962C8B-B14F-4D97-AF65-F5344CB8AC3E}">
        <p14:creationId xmlns:p14="http://schemas.microsoft.com/office/powerpoint/2010/main" val="3541596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variable value</a:t>
            </a:r>
          </a:p>
        </p:txBody>
      </p:sp>
      <p:sp>
        <p:nvSpPr>
          <p:cNvPr id="3" name="Content Placeholder 2"/>
          <p:cNvSpPr>
            <a:spLocks noGrp="1"/>
          </p:cNvSpPr>
          <p:nvPr>
            <p:ph idx="1"/>
          </p:nvPr>
        </p:nvSpPr>
        <p:spPr/>
        <p:txBody>
          <a:bodyPr>
            <a:normAutofit lnSpcReduction="10000"/>
          </a:bodyPr>
          <a:lstStyle/>
          <a:p>
            <a:r>
              <a:rPr lang="en-US"/>
              <a:t>Let’s go back to our 	a = 5	example.</a:t>
            </a:r>
          </a:p>
          <a:p>
            <a:r>
              <a:rPr lang="en-US"/>
              <a:t>You have noticed that no matter how many times we use the variable a, its value will not change.</a:t>
            </a:r>
          </a:p>
          <a:p>
            <a:r>
              <a:rPr lang="en-US"/>
              <a:t>If we want to change the value, all we have to do is assign a new value to the variable.</a:t>
            </a:r>
          </a:p>
          <a:p>
            <a:endParaRPr lang="en-US"/>
          </a:p>
          <a:p>
            <a:endParaRPr lang="en-US"/>
          </a:p>
          <a:p>
            <a:endParaRPr lang="en-US"/>
          </a:p>
          <a:p>
            <a:endParaRPr lang="en-US"/>
          </a:p>
          <a:p>
            <a:r>
              <a:rPr lang="en-US"/>
              <a:t>By doing so, the old value will be discarded, and our “box” (variable), will now hold the new value.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13</a:t>
            </a:fld>
            <a:endParaRPr lang="en-US">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813" y="3740040"/>
            <a:ext cx="2903538" cy="1662222"/>
          </a:xfrm>
          <a:prstGeom prst="rect">
            <a:avLst/>
          </a:prstGeom>
        </p:spPr>
      </p:pic>
    </p:spTree>
    <p:extLst>
      <p:ext uri="{BB962C8B-B14F-4D97-AF65-F5344CB8AC3E}">
        <p14:creationId xmlns:p14="http://schemas.microsoft.com/office/powerpoint/2010/main" val="614544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variable value</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349500"/>
            <a:ext cx="4777178" cy="3302000"/>
          </a:xfrm>
        </p:spPr>
      </p:pic>
      <p:sp>
        <p:nvSpPr>
          <p:cNvPr id="4" name="Content Placeholder 3"/>
          <p:cNvSpPr>
            <a:spLocks noGrp="1"/>
          </p:cNvSpPr>
          <p:nvPr>
            <p:ph sz="half" idx="2"/>
          </p:nvPr>
        </p:nvSpPr>
        <p:spPr/>
        <p:txBody>
          <a:bodyPr>
            <a:normAutofit fontScale="92500" lnSpcReduction="10000"/>
          </a:bodyPr>
          <a:lstStyle/>
          <a:p>
            <a:r>
              <a:rPr lang="en-US"/>
              <a:t>Let’s put it to practice …</a:t>
            </a:r>
          </a:p>
          <a:p>
            <a:r>
              <a:rPr lang="en-US"/>
              <a:t>Try:</a:t>
            </a:r>
          </a:p>
          <a:p>
            <a:pPr marL="457200" lvl="1" indent="0">
              <a:buNone/>
            </a:pPr>
            <a:r>
              <a:rPr lang="en-US"/>
              <a:t>a = 5	(ENTER)</a:t>
            </a:r>
          </a:p>
          <a:p>
            <a:pPr marL="457200" lvl="1" indent="0">
              <a:buNone/>
            </a:pPr>
            <a:r>
              <a:rPr lang="en-US"/>
              <a:t>a		(ENTER)</a:t>
            </a:r>
          </a:p>
          <a:p>
            <a:pPr marL="457200" lvl="1" indent="0">
              <a:buNone/>
            </a:pPr>
            <a:r>
              <a:rPr lang="en-US"/>
              <a:t>a + 1	(ENTER)</a:t>
            </a:r>
          </a:p>
          <a:p>
            <a:pPr marL="457200" lvl="1" indent="0">
              <a:buNone/>
            </a:pPr>
            <a:r>
              <a:rPr lang="en-US"/>
              <a:t>a**3 - a	(ENTER)</a:t>
            </a:r>
          </a:p>
          <a:p>
            <a:r>
              <a:rPr lang="en-US"/>
              <a:t>Next, change the value; try:</a:t>
            </a:r>
          </a:p>
          <a:p>
            <a:pPr marL="457200" lvl="1" indent="0">
              <a:buNone/>
            </a:pPr>
            <a:r>
              <a:rPr lang="en-US"/>
              <a:t>a = 10	(ENTER)</a:t>
            </a:r>
          </a:p>
          <a:p>
            <a:pPr marL="457200" lvl="1" indent="0">
              <a:buNone/>
            </a:pPr>
            <a:r>
              <a:rPr lang="en-US"/>
              <a:t>a		(ENTER)</a:t>
            </a:r>
          </a:p>
          <a:p>
            <a:pPr marL="457200" lvl="1" indent="0">
              <a:buNone/>
            </a:pPr>
            <a:r>
              <a:rPr lang="en-US"/>
              <a:t>a + 1	(ENTER)</a:t>
            </a:r>
          </a:p>
          <a:p>
            <a:pPr marL="457200" lvl="1" indent="0">
              <a:buNone/>
            </a:pPr>
            <a:r>
              <a:rPr lang="en-US"/>
              <a:t>a**3 - a	(ENTER)</a:t>
            </a:r>
          </a:p>
          <a:p>
            <a:r>
              <a:rPr lang="en-US"/>
              <a:t>What do you notice?</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14</a:t>
            </a:fld>
            <a:endParaRPr lang="en-US">
              <a:uFillTx/>
            </a:endParaRPr>
          </a:p>
        </p:txBody>
      </p:sp>
    </p:spTree>
    <p:extLst>
      <p:ext uri="{BB962C8B-B14F-4D97-AF65-F5344CB8AC3E}">
        <p14:creationId xmlns:p14="http://schemas.microsoft.com/office/powerpoint/2010/main" val="4652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variable value</a:t>
            </a:r>
          </a:p>
        </p:txBody>
      </p:sp>
      <p:sp>
        <p:nvSpPr>
          <p:cNvPr id="3" name="Content Placeholder 2"/>
          <p:cNvSpPr>
            <a:spLocks noGrp="1"/>
          </p:cNvSpPr>
          <p:nvPr>
            <p:ph idx="1"/>
          </p:nvPr>
        </p:nvSpPr>
        <p:spPr/>
        <p:txBody>
          <a:bodyPr>
            <a:normAutofit/>
          </a:bodyPr>
          <a:lstStyle/>
          <a:p>
            <a:r>
              <a:rPr lang="en-US"/>
              <a:t>When assigning a value to the variable, it doesn’t have to be an explicit value like we did so far.</a:t>
            </a:r>
          </a:p>
          <a:p>
            <a:r>
              <a:rPr lang="en-US"/>
              <a:t>You can make a complex expression and assign its result.</a:t>
            </a:r>
          </a:p>
          <a:p>
            <a:r>
              <a:rPr lang="en-US"/>
              <a:t>In that case, Python will first “look” at the right side of the “=” sign, calculate the expression, and then assign that value to the variable name to the left of the “=” sign.</a:t>
            </a:r>
          </a:p>
          <a:p>
            <a:r>
              <a:rPr lang="en-US"/>
              <a:t>The syntax in essence doesn’t change:</a:t>
            </a:r>
          </a:p>
          <a:p>
            <a:pPr lvl="1"/>
            <a:r>
              <a:rPr lang="en-US" b="1" err="1">
                <a:solidFill>
                  <a:srgbClr val="FFC000"/>
                </a:solidFill>
              </a:rPr>
              <a:t>variable_name</a:t>
            </a:r>
            <a:r>
              <a:rPr lang="en-US" b="1">
                <a:solidFill>
                  <a:srgbClr val="FFC000"/>
                </a:solidFill>
              </a:rPr>
              <a:t>  </a:t>
            </a:r>
            <a:r>
              <a:rPr lang="en-US" b="1"/>
              <a:t> </a:t>
            </a:r>
            <a:r>
              <a:rPr lang="en-US" sz="2600" b="1"/>
              <a:t>=</a:t>
            </a:r>
            <a:r>
              <a:rPr lang="en-US" b="1"/>
              <a:t>   expression</a:t>
            </a:r>
          </a:p>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15</a:t>
            </a:fld>
            <a:endParaRPr lang="en-US">
              <a:uFillTx/>
            </a:endParaRPr>
          </a:p>
        </p:txBody>
      </p:sp>
    </p:spTree>
    <p:extLst>
      <p:ext uri="{BB962C8B-B14F-4D97-AF65-F5344CB8AC3E}">
        <p14:creationId xmlns:p14="http://schemas.microsoft.com/office/powerpoint/2010/main" val="1322523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variable value</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6111" y="3128752"/>
            <a:ext cx="4777178" cy="1743495"/>
          </a:xfrm>
        </p:spPr>
      </p:pic>
      <p:sp>
        <p:nvSpPr>
          <p:cNvPr id="4" name="Content Placeholder 3"/>
          <p:cNvSpPr>
            <a:spLocks noGrp="1"/>
          </p:cNvSpPr>
          <p:nvPr>
            <p:ph sz="half" idx="2"/>
          </p:nvPr>
        </p:nvSpPr>
        <p:spPr/>
        <p:txBody>
          <a:bodyPr>
            <a:normAutofit/>
          </a:bodyPr>
          <a:lstStyle/>
          <a:p>
            <a:r>
              <a:rPr lang="en-US"/>
              <a:t>Try: </a:t>
            </a:r>
          </a:p>
          <a:p>
            <a:pPr marL="0" indent="0">
              <a:buNone/>
            </a:pPr>
            <a:r>
              <a:rPr lang="en-US"/>
              <a:t>	a = 5 * 4 / 2</a:t>
            </a:r>
          </a:p>
          <a:p>
            <a:endParaRPr lang="en-US"/>
          </a:p>
          <a:p>
            <a:r>
              <a:rPr lang="en-US"/>
              <a:t>Ok. Let’s see if you have been paying attention. How can we check what is the value of variable “a” now?</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16</a:t>
            </a:fld>
            <a:endParaRPr lang="en-US">
              <a:uFillTx/>
            </a:endParaRPr>
          </a:p>
        </p:txBody>
      </p:sp>
    </p:spTree>
    <p:extLst>
      <p:ext uri="{BB962C8B-B14F-4D97-AF65-F5344CB8AC3E}">
        <p14:creationId xmlns:p14="http://schemas.microsoft.com/office/powerpoint/2010/main" val="2323612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variables</a:t>
            </a:r>
          </a:p>
        </p:txBody>
      </p:sp>
      <p:sp>
        <p:nvSpPr>
          <p:cNvPr id="3" name="Content Placeholder 2"/>
          <p:cNvSpPr>
            <a:spLocks noGrp="1"/>
          </p:cNvSpPr>
          <p:nvPr>
            <p:ph idx="1"/>
          </p:nvPr>
        </p:nvSpPr>
        <p:spPr/>
        <p:txBody>
          <a:bodyPr>
            <a:normAutofit/>
          </a:bodyPr>
          <a:lstStyle/>
          <a:p>
            <a:r>
              <a:rPr lang="en-US"/>
              <a:t>You will use more than one variable.</a:t>
            </a:r>
          </a:p>
          <a:p>
            <a:r>
              <a:rPr lang="en-US"/>
              <a:t>Remember that the number of variables is limited only by computer’s memory and at this stage is more than you will need.</a:t>
            </a:r>
          </a:p>
          <a:p>
            <a:endParaRPr lang="en-US"/>
          </a:p>
          <a:p>
            <a:r>
              <a:rPr lang="en-US"/>
              <a:t>Let’s introduce a new variable … </a:t>
            </a:r>
            <a:r>
              <a:rPr lang="en-US" b="1" i="1"/>
              <a:t>b</a:t>
            </a:r>
            <a:r>
              <a:rPr lang="en-US"/>
              <a:t>.</a:t>
            </a:r>
            <a:endParaRPr lang="en-US" b="1"/>
          </a:p>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17</a:t>
            </a:fld>
            <a:endParaRPr lang="en-US">
              <a:uFillTx/>
            </a:endParaRPr>
          </a:p>
        </p:txBody>
      </p:sp>
    </p:spTree>
    <p:extLst>
      <p:ext uri="{BB962C8B-B14F-4D97-AF65-F5344CB8AC3E}">
        <p14:creationId xmlns:p14="http://schemas.microsoft.com/office/powerpoint/2010/main" val="341010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variables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9582" y="3114198"/>
            <a:ext cx="2401252" cy="3179497"/>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18</a:t>
            </a:fld>
            <a:endParaRPr lang="en-US">
              <a:uFillTx/>
            </a:endParaRPr>
          </a:p>
        </p:txBody>
      </p:sp>
      <p:sp>
        <p:nvSpPr>
          <p:cNvPr id="6" name="Oval Callout 5"/>
          <p:cNvSpPr/>
          <p:nvPr/>
        </p:nvSpPr>
        <p:spPr>
          <a:xfrm>
            <a:off x="2090076" y="1977548"/>
            <a:ext cx="5334000" cy="2273300"/>
          </a:xfrm>
          <a:prstGeom prst="wedgeEllipseCallout">
            <a:avLst>
              <a:gd name="adj1" fmla="val 51468"/>
              <a:gd name="adj2" fmla="val 54679"/>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b="1" dirty="0">
                <a:ln/>
                <a:solidFill>
                  <a:schemeClr val="bg1"/>
                </a:solidFill>
              </a:rPr>
              <a:t>Arguably, the best way to learn programming is to try to break a program on purpose.</a:t>
            </a:r>
          </a:p>
          <a:p>
            <a:pPr algn="ctr"/>
            <a:r>
              <a:rPr lang="en-US" b="1" dirty="0">
                <a:ln/>
                <a:solidFill>
                  <a:schemeClr val="bg1"/>
                </a:solidFill>
              </a:rPr>
              <a:t>Then understand why it went wrong.</a:t>
            </a:r>
          </a:p>
        </p:txBody>
      </p:sp>
    </p:spTree>
    <p:extLst>
      <p:ext uri="{BB962C8B-B14F-4D97-AF65-F5344CB8AC3E}">
        <p14:creationId xmlns:p14="http://schemas.microsoft.com/office/powerpoint/2010/main" val="2682501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variables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6784" y="2298700"/>
            <a:ext cx="5145366" cy="3175000"/>
          </a:xfrm>
        </p:spPr>
      </p:pic>
      <p:sp>
        <p:nvSpPr>
          <p:cNvPr id="4" name="Content Placeholder 3"/>
          <p:cNvSpPr>
            <a:spLocks noGrp="1"/>
          </p:cNvSpPr>
          <p:nvPr>
            <p:ph sz="half" idx="2"/>
          </p:nvPr>
        </p:nvSpPr>
        <p:spPr>
          <a:xfrm>
            <a:off x="5654493" y="1473200"/>
            <a:ext cx="4698047" cy="5029200"/>
          </a:xfrm>
        </p:spPr>
        <p:txBody>
          <a:bodyPr>
            <a:normAutofit/>
          </a:bodyPr>
          <a:lstStyle/>
          <a:p>
            <a:r>
              <a:rPr lang="en-US"/>
              <a:t>Try typing “b”:</a:t>
            </a:r>
          </a:p>
          <a:p>
            <a:pPr marL="0" indent="0">
              <a:buNone/>
            </a:pPr>
            <a:r>
              <a:rPr lang="en-US"/>
              <a:t>	b		(PRESS ENTER)</a:t>
            </a:r>
          </a:p>
          <a:p>
            <a:endParaRPr lang="en-US"/>
          </a:p>
          <a:p>
            <a:r>
              <a:rPr lang="en-US"/>
              <a:t>What happened?</a:t>
            </a:r>
          </a:p>
          <a:p>
            <a:r>
              <a:rPr lang="en-US"/>
              <a:t>Congratulations! This is your first programming error! </a:t>
            </a:r>
            <a:r>
              <a:rPr lang="en-US">
                <a:sym typeface="Wingdings" panose="05000000000000000000" pitchFamily="2" charset="2"/>
              </a:rPr>
              <a:t></a:t>
            </a:r>
          </a:p>
          <a:p>
            <a:r>
              <a:rPr lang="en-US">
                <a:sym typeface="Wingdings" panose="05000000000000000000" pitchFamily="2" charset="2"/>
              </a:rPr>
              <a:t>Let’s take a closer look.</a:t>
            </a:r>
          </a:p>
          <a:p>
            <a:r>
              <a:rPr lang="en-US">
                <a:sym typeface="Wingdings" panose="05000000000000000000" pitchFamily="2" charset="2"/>
              </a:rPr>
              <a:t>… “name ‘b’ is not defined …”</a:t>
            </a:r>
            <a:endParaRPr lang="en-US"/>
          </a:p>
          <a:p>
            <a:endParaRPr lang="en-US"/>
          </a:p>
          <a:p>
            <a:r>
              <a:rPr lang="en-US"/>
              <a:t>Why did this happen?</a:t>
            </a:r>
          </a:p>
          <a:p>
            <a:r>
              <a:rPr lang="en-US"/>
              <a:t>Because we tried to use variable that is not initialized yet, and Python didn’t know what to do.</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19</a:t>
            </a:fld>
            <a:endParaRPr lang="en-US">
              <a:uFillTx/>
            </a:endParaRPr>
          </a:p>
        </p:txBody>
      </p:sp>
      <p:sp>
        <p:nvSpPr>
          <p:cNvPr id="3" name="Oval 2"/>
          <p:cNvSpPr/>
          <p:nvPr/>
        </p:nvSpPr>
        <p:spPr>
          <a:xfrm>
            <a:off x="165100" y="4064000"/>
            <a:ext cx="3263900" cy="571500"/>
          </a:xfrm>
          <a:prstGeom prst="ellipse">
            <a:avLst/>
          </a:prstGeom>
          <a:noFill/>
          <a:ln w="76200">
            <a:solidFill>
              <a:schemeClr val="accent1"/>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3540684" y="4368800"/>
            <a:ext cx="2113809" cy="25400"/>
          </a:xfrm>
          <a:prstGeom prst="straightConnector1">
            <a:avLst/>
          </a:prstGeom>
          <a:ln w="76200">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30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9" presetID="6" presetClass="entr" presetSubtype="3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out)">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 calcmode="lin" valueType="num">
                                      <p:cBhvr additive="base">
                                        <p:cTn id="1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 calcmode="lin" valueType="num">
                                      <p:cBhvr additive="base">
                                        <p:cTn id="2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randombar(horizontal)">
                                      <p:cBhvr>
                                        <p:cTn id="26" dur="500"/>
                                        <p:tgtEl>
                                          <p:spTgt spid="3"/>
                                        </p:tgtEl>
                                      </p:cBhvr>
                                    </p:animEffect>
                                  </p:childTnLst>
                                </p:cTn>
                              </p:par>
                            </p:childTnLst>
                          </p:cTn>
                        </p:par>
                        <p:par>
                          <p:cTn id="27" fill="hold">
                            <p:stCondLst>
                              <p:cond delay="500"/>
                            </p:stCondLst>
                            <p:childTnLst>
                              <p:par>
                                <p:cTn id="28" presetID="14" presetClass="entr" presetSubtype="1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randombar(horizontal)">
                                      <p:cBhvr>
                                        <p:cTn id="30" dur="500"/>
                                        <p:tgtEl>
                                          <p:spTgt spid="8"/>
                                        </p:tgtEl>
                                      </p:cBhvr>
                                    </p:animEffect>
                                  </p:childTnLst>
                                </p:cTn>
                              </p:par>
                            </p:childTnLst>
                          </p:cTn>
                        </p:par>
                        <p:par>
                          <p:cTn id="31" fill="hold">
                            <p:stCondLst>
                              <p:cond delay="1000"/>
                            </p:stCondLst>
                            <p:childTnLst>
                              <p:par>
                                <p:cTn id="32" presetID="14" presetClass="entr" presetSubtype="10" fill="hold" nodeType="after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 calcmode="lin" valueType="num">
                                      <p:cBhvr additive="base">
                                        <p:cTn id="4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p:spPr>
        <p:txBody>
          <a:bodyPr/>
          <a:lstStyle/>
          <a:p>
            <a:r>
              <a:rPr lang="en-US" sz="2800" dirty="0"/>
              <a:t>Overview of this lesson:</a:t>
            </a:r>
            <a:br>
              <a:rPr lang="en-US" dirty="0"/>
            </a:br>
            <a:r>
              <a:rPr lang="en-US" dirty="0"/>
              <a:t>	Variables and linear algorithms</a:t>
            </a:r>
            <a:endParaRPr lang="en-US" sz="2800" dirty="0"/>
          </a:p>
        </p:txBody>
      </p:sp>
      <p:sp>
        <p:nvSpPr>
          <p:cNvPr id="3" name="Tijdelijke aanduiding voor inhoud 2"/>
          <p:cNvSpPr>
            <a:spLocks noGrp="1"/>
          </p:cNvSpPr>
          <p:nvPr>
            <p:ph idx="1"/>
          </p:nvPr>
        </p:nvSpPr>
        <p:spPr>
          <a:xfrm>
            <a:off x="785827" y="2726784"/>
            <a:ext cx="9985812" cy="2877604"/>
          </a:xfrm>
        </p:spPr>
        <p:txBody>
          <a:bodyPr>
            <a:normAutofit/>
          </a:bodyPr>
          <a:lstStyle/>
          <a:p>
            <a:r>
              <a:rPr lang="en-US" dirty="0"/>
              <a:t>Variables</a:t>
            </a:r>
          </a:p>
          <a:p>
            <a:pPr lvl="1"/>
            <a:r>
              <a:rPr lang="en-US" dirty="0"/>
              <a:t>Purpose, scope, assigning and changing value(s), variable name, variable type</a:t>
            </a:r>
          </a:p>
          <a:p>
            <a:r>
              <a:rPr lang="en-US" dirty="0"/>
              <a:t>Comments</a:t>
            </a:r>
          </a:p>
          <a:p>
            <a:r>
              <a:rPr lang="en-US" dirty="0"/>
              <a:t>Linear algorithms</a:t>
            </a:r>
          </a:p>
          <a:p>
            <a:pPr marL="0" indent="0">
              <a:buNone/>
            </a:pPr>
            <a:endParaRPr lang="en-US" dirty="0"/>
          </a:p>
          <a:p>
            <a:endParaRPr lang="en-US" dirty="0"/>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2</a:t>
            </a:fld>
            <a:endParaRPr lang="en-US" dirty="0">
              <a:uFillTx/>
            </a:endParaRPr>
          </a:p>
        </p:txBody>
      </p:sp>
    </p:spTree>
    <p:extLst>
      <p:ext uri="{BB962C8B-B14F-4D97-AF65-F5344CB8AC3E}">
        <p14:creationId xmlns:p14="http://schemas.microsoft.com/office/powerpoint/2010/main" val="1872646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variables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5303" y="2056092"/>
            <a:ext cx="5021394" cy="4103408"/>
          </a:xfrm>
        </p:spPr>
      </p:pic>
      <p:sp>
        <p:nvSpPr>
          <p:cNvPr id="4" name="Content Placeholder 3"/>
          <p:cNvSpPr>
            <a:spLocks noGrp="1"/>
          </p:cNvSpPr>
          <p:nvPr>
            <p:ph sz="half" idx="2"/>
          </p:nvPr>
        </p:nvSpPr>
        <p:spPr/>
        <p:txBody>
          <a:bodyPr>
            <a:normAutofit lnSpcReduction="10000"/>
          </a:bodyPr>
          <a:lstStyle/>
          <a:p>
            <a:r>
              <a:rPr lang="en-US"/>
              <a:t>Let’s fix it. Type:</a:t>
            </a:r>
          </a:p>
          <a:p>
            <a:pPr marL="457200" lvl="1" indent="0">
              <a:buNone/>
            </a:pPr>
            <a:r>
              <a:rPr lang="en-US"/>
              <a:t>b = 1		(PRESS ENTER)</a:t>
            </a:r>
          </a:p>
          <a:p>
            <a:endParaRPr lang="en-US"/>
          </a:p>
          <a:p>
            <a:r>
              <a:rPr lang="en-US"/>
              <a:t>Experiment a bit with both variables.</a:t>
            </a:r>
          </a:p>
          <a:p>
            <a:r>
              <a:rPr lang="en-US"/>
              <a:t>Try:</a:t>
            </a:r>
          </a:p>
          <a:p>
            <a:pPr marL="457200" lvl="1" indent="0">
              <a:buNone/>
            </a:pPr>
            <a:r>
              <a:rPr lang="en-US"/>
              <a:t>a + b</a:t>
            </a:r>
          </a:p>
          <a:p>
            <a:pPr marL="457200" lvl="1" indent="0">
              <a:buNone/>
            </a:pPr>
            <a:r>
              <a:rPr lang="en-US"/>
              <a:t>b**2 + a * b – 4 * a</a:t>
            </a:r>
          </a:p>
          <a:p>
            <a:r>
              <a:rPr lang="en-US"/>
              <a:t>You can also assign the value of one variable to another:</a:t>
            </a:r>
          </a:p>
          <a:p>
            <a:pPr marL="0" indent="0">
              <a:buNone/>
            </a:pPr>
            <a:r>
              <a:rPr lang="en-US"/>
              <a:t>	a = b</a:t>
            </a:r>
          </a:p>
          <a:p>
            <a:pPr marL="0" indent="0">
              <a:buNone/>
            </a:pPr>
            <a:r>
              <a:rPr lang="en-US"/>
              <a:t>	a</a:t>
            </a:r>
          </a:p>
          <a:p>
            <a:pPr marL="457200" lvl="1" indent="0">
              <a:buNone/>
            </a:pPr>
            <a:endParaRPr lang="en-US"/>
          </a:p>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20</a:t>
            </a:fld>
            <a:endParaRPr lang="en-US">
              <a:uFillTx/>
            </a:endParaRPr>
          </a:p>
        </p:txBody>
      </p:sp>
    </p:spTree>
    <p:extLst>
      <p:ext uri="{BB962C8B-B14F-4D97-AF65-F5344CB8AC3E}">
        <p14:creationId xmlns:p14="http://schemas.microsoft.com/office/powerpoint/2010/main" val="3379427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increment</a:t>
            </a:r>
          </a:p>
        </p:txBody>
      </p:sp>
      <p:sp>
        <p:nvSpPr>
          <p:cNvPr id="3" name="Content Placeholder 2"/>
          <p:cNvSpPr>
            <a:spLocks noGrp="1"/>
          </p:cNvSpPr>
          <p:nvPr>
            <p:ph idx="1"/>
          </p:nvPr>
        </p:nvSpPr>
        <p:spPr/>
        <p:txBody>
          <a:bodyPr>
            <a:normAutofit/>
          </a:bodyPr>
          <a:lstStyle/>
          <a:p>
            <a:r>
              <a:rPr lang="en-US"/>
              <a:t>Let’s take a look at a special case that you will often encounter in programming. Consider the following line:</a:t>
            </a:r>
          </a:p>
          <a:p>
            <a:pPr marL="0" indent="0">
              <a:buNone/>
            </a:pPr>
            <a:r>
              <a:rPr lang="en-US" b="1"/>
              <a:t>							</a:t>
            </a:r>
            <a:r>
              <a:rPr lang="en-US" sz="3600" b="1"/>
              <a:t>a = a + 1</a:t>
            </a:r>
          </a:p>
          <a:p>
            <a:r>
              <a:rPr lang="en-US"/>
              <a:t>Is this correct?</a:t>
            </a:r>
          </a:p>
          <a:p>
            <a:endParaRPr lang="en-US"/>
          </a:p>
          <a:p>
            <a:r>
              <a:rPr lang="en-US"/>
              <a:t>In mathematics this wouldn’t make sense as:</a:t>
            </a:r>
          </a:p>
          <a:p>
            <a:pPr marL="457200" lvl="1" indent="0">
              <a:buNone/>
            </a:pPr>
            <a:r>
              <a:rPr lang="en-US"/>
              <a:t>a = a + 1</a:t>
            </a:r>
          </a:p>
          <a:p>
            <a:pPr marL="457200" lvl="1" indent="0">
              <a:buNone/>
            </a:pPr>
            <a:r>
              <a:rPr lang="en-US"/>
              <a:t>a – a = 1</a:t>
            </a:r>
          </a:p>
          <a:p>
            <a:pPr marL="457200" lvl="1" indent="0">
              <a:buNone/>
            </a:pPr>
            <a:r>
              <a:rPr lang="en-US"/>
              <a:t>0 = 1		(… and this is when the universe implodes)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21</a:t>
            </a:fld>
            <a:endParaRPr lang="en-US">
              <a:uFillTx/>
            </a:endParaRPr>
          </a:p>
        </p:txBody>
      </p:sp>
    </p:spTree>
    <p:extLst>
      <p:ext uri="{BB962C8B-B14F-4D97-AF65-F5344CB8AC3E}">
        <p14:creationId xmlns:p14="http://schemas.microsoft.com/office/powerpoint/2010/main" val="1107941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increment</a:t>
            </a:r>
          </a:p>
        </p:txBody>
      </p:sp>
      <p:sp>
        <p:nvSpPr>
          <p:cNvPr id="3" name="Content Placeholder 2"/>
          <p:cNvSpPr>
            <a:spLocks noGrp="1"/>
          </p:cNvSpPr>
          <p:nvPr>
            <p:ph idx="1"/>
          </p:nvPr>
        </p:nvSpPr>
        <p:spPr>
          <a:xfrm>
            <a:off x="1103312" y="1574800"/>
            <a:ext cx="8946541" cy="4673599"/>
          </a:xfrm>
        </p:spPr>
        <p:txBody>
          <a:bodyPr>
            <a:normAutofit fontScale="92500" lnSpcReduction="10000"/>
          </a:bodyPr>
          <a:lstStyle/>
          <a:p>
            <a:r>
              <a:rPr lang="en-US"/>
              <a:t>In computer science this is a legitimate statement.</a:t>
            </a:r>
          </a:p>
          <a:p>
            <a:pPr marL="0" indent="0">
              <a:buNone/>
            </a:pPr>
            <a:r>
              <a:rPr lang="en-US" b="1"/>
              <a:t>							</a:t>
            </a:r>
            <a:r>
              <a:rPr lang="en-US" sz="3600" b="1"/>
              <a:t>a = a + 1</a:t>
            </a:r>
          </a:p>
          <a:p>
            <a:r>
              <a:rPr lang="en-US"/>
              <a:t>The reason is that “=” is not EQUAL sign, but used as assignment (binding) operator.</a:t>
            </a:r>
          </a:p>
          <a:p>
            <a:r>
              <a:rPr lang="en-US"/>
              <a:t>Hence, the right part would be evaluated and then, the new value bound to the variable a, effectively changing it.</a:t>
            </a:r>
          </a:p>
          <a:p>
            <a:r>
              <a:rPr lang="en-US"/>
              <a:t>Let’s say a = 5, then</a:t>
            </a:r>
          </a:p>
          <a:p>
            <a:pPr marL="3143250" lvl="7" indent="0">
              <a:buNone/>
            </a:pPr>
            <a:r>
              <a:rPr lang="en-US" sz="2600"/>
              <a:t>	a = a + 1</a:t>
            </a:r>
          </a:p>
          <a:p>
            <a:pPr marL="3143250" lvl="7" indent="0">
              <a:buNone/>
            </a:pPr>
            <a:r>
              <a:rPr lang="en-US" sz="2600"/>
              <a:t>	a = 5 + 1</a:t>
            </a:r>
          </a:p>
          <a:p>
            <a:pPr marL="3143250" lvl="7" indent="0">
              <a:buNone/>
            </a:pPr>
            <a:r>
              <a:rPr lang="en-US" sz="2600"/>
              <a:t>	a = 6</a:t>
            </a:r>
          </a:p>
          <a:p>
            <a:r>
              <a:rPr lang="en-US"/>
              <a:t>Therefore, by executing this line, we increment variable </a:t>
            </a:r>
            <a:r>
              <a:rPr lang="en-US" b="1">
                <a:solidFill>
                  <a:srgbClr val="FFC000"/>
                </a:solidFill>
              </a:rPr>
              <a:t>a</a:t>
            </a:r>
            <a:r>
              <a:rPr lang="en-US"/>
              <a:t> by one, from 5 to 6.</a:t>
            </a:r>
          </a:p>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22</a:t>
            </a:fld>
            <a:endParaRPr lang="en-US">
              <a:uFillTx/>
            </a:endParaRPr>
          </a:p>
        </p:txBody>
      </p:sp>
    </p:spTree>
    <p:extLst>
      <p:ext uri="{BB962C8B-B14F-4D97-AF65-F5344CB8AC3E}">
        <p14:creationId xmlns:p14="http://schemas.microsoft.com/office/powerpoint/2010/main" val="2101776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increment</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3099" y="2737252"/>
            <a:ext cx="5021394" cy="2080688"/>
          </a:xfrm>
        </p:spPr>
      </p:pic>
      <p:sp>
        <p:nvSpPr>
          <p:cNvPr id="4" name="Content Placeholder 3"/>
          <p:cNvSpPr>
            <a:spLocks noGrp="1"/>
          </p:cNvSpPr>
          <p:nvPr>
            <p:ph sz="half" idx="2"/>
          </p:nvPr>
        </p:nvSpPr>
        <p:spPr/>
        <p:txBody>
          <a:bodyPr>
            <a:normAutofit/>
          </a:bodyPr>
          <a:lstStyle/>
          <a:p>
            <a:endParaRPr lang="en-US"/>
          </a:p>
          <a:p>
            <a:endParaRPr lang="en-US"/>
          </a:p>
          <a:p>
            <a:r>
              <a:rPr lang="en-US"/>
              <a:t>Try:</a:t>
            </a:r>
          </a:p>
          <a:p>
            <a:pPr marL="457200" lvl="1" indent="0">
              <a:buNone/>
            </a:pPr>
            <a:r>
              <a:rPr lang="en-US"/>
              <a:t>a = 5		(PRESS ENTER)</a:t>
            </a:r>
          </a:p>
          <a:p>
            <a:pPr marL="457200" lvl="1" indent="0">
              <a:buNone/>
            </a:pPr>
            <a:r>
              <a:rPr lang="en-US"/>
              <a:t>a 			(PRESS ENTER)		</a:t>
            </a:r>
          </a:p>
          <a:p>
            <a:pPr marL="457200" lvl="1" indent="0">
              <a:buNone/>
            </a:pPr>
            <a:r>
              <a:rPr lang="en-US"/>
              <a:t>a = a + 1		(PRESS ENTER)	</a:t>
            </a:r>
          </a:p>
          <a:p>
            <a:pPr marL="457200" lvl="1" indent="0">
              <a:buNone/>
            </a:pPr>
            <a:r>
              <a:rPr lang="en-US"/>
              <a:t>a 			(PRESS ENTER)		</a:t>
            </a:r>
          </a:p>
          <a:p>
            <a:pPr marL="457200" lvl="1" indent="0">
              <a:buNone/>
            </a:pPr>
            <a:endParaRPr lang="en-US"/>
          </a:p>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23</a:t>
            </a:fld>
            <a:endParaRPr lang="en-US">
              <a:uFillTx/>
            </a:endParaRPr>
          </a:p>
        </p:txBody>
      </p:sp>
    </p:spTree>
    <p:extLst>
      <p:ext uri="{BB962C8B-B14F-4D97-AF65-F5344CB8AC3E}">
        <p14:creationId xmlns:p14="http://schemas.microsoft.com/office/powerpoint/2010/main" val="369581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increment</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5303" y="2689884"/>
            <a:ext cx="5021394" cy="2835823"/>
          </a:xfrm>
        </p:spPr>
      </p:pic>
      <p:sp>
        <p:nvSpPr>
          <p:cNvPr id="4" name="Content Placeholder 3"/>
          <p:cNvSpPr>
            <a:spLocks noGrp="1"/>
          </p:cNvSpPr>
          <p:nvPr>
            <p:ph sz="half" idx="2"/>
          </p:nvPr>
        </p:nvSpPr>
        <p:spPr>
          <a:xfrm>
            <a:off x="5654493" y="2056092"/>
            <a:ext cx="4950007" cy="4200245"/>
          </a:xfrm>
        </p:spPr>
        <p:txBody>
          <a:bodyPr>
            <a:normAutofit fontScale="92500" lnSpcReduction="10000"/>
          </a:bodyPr>
          <a:lstStyle/>
          <a:p>
            <a:r>
              <a:rPr lang="en-US"/>
              <a:t>In the future you may encounter the operator “ += ”</a:t>
            </a:r>
          </a:p>
          <a:p>
            <a:r>
              <a:rPr lang="en-US"/>
              <a:t>“ += ” takes the value to the left, adds it to the expression on the right, and then assigns it to the left.</a:t>
            </a:r>
          </a:p>
          <a:p>
            <a:r>
              <a:rPr lang="en-US"/>
              <a:t>You can try:</a:t>
            </a:r>
          </a:p>
          <a:p>
            <a:r>
              <a:rPr lang="en-US"/>
              <a:t>	Try:</a:t>
            </a:r>
          </a:p>
          <a:p>
            <a:pPr marL="457200" lvl="1" indent="0">
              <a:buNone/>
            </a:pPr>
            <a:r>
              <a:rPr lang="en-US"/>
              <a:t>a = 5		(PRESS ENTER)</a:t>
            </a:r>
          </a:p>
          <a:p>
            <a:pPr marL="457200" lvl="1" indent="0">
              <a:buNone/>
            </a:pPr>
            <a:r>
              <a:rPr lang="en-US"/>
              <a:t>a 			(PRESS ENTER)		</a:t>
            </a:r>
          </a:p>
          <a:p>
            <a:pPr marL="457200" lvl="1" indent="0">
              <a:buNone/>
            </a:pPr>
            <a:r>
              <a:rPr lang="en-US"/>
              <a:t>a += 1		(PRESS ENTER)	</a:t>
            </a:r>
          </a:p>
          <a:p>
            <a:pPr marL="457200" lvl="1" indent="0">
              <a:buNone/>
            </a:pPr>
            <a:r>
              <a:rPr lang="en-US"/>
              <a:t>a 			(PRESS ENTER)	</a:t>
            </a:r>
          </a:p>
          <a:p>
            <a:r>
              <a:rPr lang="en-US"/>
              <a:t>We will not use it at this course.</a:t>
            </a:r>
          </a:p>
          <a:p>
            <a:r>
              <a:rPr lang="en-US"/>
              <a:t>In a similar way you can use (-=, *=, …)	</a:t>
            </a:r>
          </a:p>
          <a:p>
            <a:pPr marL="457200" lvl="1" indent="0">
              <a:buNone/>
            </a:pPr>
            <a:endParaRPr lang="en-US"/>
          </a:p>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24</a:t>
            </a:fld>
            <a:endParaRPr lang="en-US">
              <a:uFillTx/>
            </a:endParaRPr>
          </a:p>
        </p:txBody>
      </p:sp>
    </p:spTree>
    <p:extLst>
      <p:ext uri="{BB962C8B-B14F-4D97-AF65-F5344CB8AC3E}">
        <p14:creationId xmlns:p14="http://schemas.microsoft.com/office/powerpoint/2010/main" val="3060047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names</a:t>
            </a:r>
          </a:p>
        </p:txBody>
      </p:sp>
      <p:sp>
        <p:nvSpPr>
          <p:cNvPr id="3" name="Content Placeholder 2"/>
          <p:cNvSpPr>
            <a:spLocks noGrp="1"/>
          </p:cNvSpPr>
          <p:nvPr>
            <p:ph idx="1"/>
          </p:nvPr>
        </p:nvSpPr>
        <p:spPr/>
        <p:txBody>
          <a:bodyPr>
            <a:normAutofit fontScale="92500" lnSpcReduction="10000"/>
          </a:bodyPr>
          <a:lstStyle/>
          <a:p>
            <a:r>
              <a:rPr lang="en-US"/>
              <a:t>“Officially, a </a:t>
            </a:r>
            <a:r>
              <a:rPr lang="en-US" b="1" u="sng">
                <a:solidFill>
                  <a:srgbClr val="FFC000"/>
                </a:solidFill>
              </a:rPr>
              <a:t>variable name</a:t>
            </a:r>
            <a:r>
              <a:rPr lang="en-US"/>
              <a:t> in Python can be </a:t>
            </a:r>
            <a:r>
              <a:rPr lang="en-US" b="1">
                <a:solidFill>
                  <a:srgbClr val="FFC000"/>
                </a:solidFill>
              </a:rPr>
              <a:t>any length </a:t>
            </a:r>
            <a:r>
              <a:rPr lang="en-US"/>
              <a:t>and can consist of </a:t>
            </a:r>
            <a:r>
              <a:rPr lang="en-US" b="1">
                <a:solidFill>
                  <a:srgbClr val="FFC000"/>
                </a:solidFill>
              </a:rPr>
              <a:t>uppercase and lowercase letters </a:t>
            </a:r>
            <a:r>
              <a:rPr lang="en-US"/>
              <a:t>( A-Z , a-z ), </a:t>
            </a:r>
            <a:r>
              <a:rPr lang="en-US" b="1">
                <a:solidFill>
                  <a:srgbClr val="FFC000"/>
                </a:solidFill>
              </a:rPr>
              <a:t>digits</a:t>
            </a:r>
            <a:r>
              <a:rPr lang="en-US"/>
              <a:t> ( 0-9 ), and the </a:t>
            </a:r>
            <a:r>
              <a:rPr lang="en-US" b="1">
                <a:solidFill>
                  <a:srgbClr val="FFC000"/>
                </a:solidFill>
              </a:rPr>
              <a:t>underscore</a:t>
            </a:r>
            <a:r>
              <a:rPr lang="en-US"/>
              <a:t> character ( _ ). An additional restriction is that, although a variable name </a:t>
            </a:r>
            <a:r>
              <a:rPr lang="en-US" b="1"/>
              <a:t>can contain digits, the first character of a variable name cannot be a digit</a:t>
            </a:r>
            <a:r>
              <a:rPr lang="en-US"/>
              <a:t>.”		- from realpython.com</a:t>
            </a:r>
          </a:p>
          <a:p>
            <a:endParaRPr lang="en-US"/>
          </a:p>
          <a:p>
            <a:r>
              <a:rPr lang="en-US"/>
              <a:t>For simplicity, we used “a” and “b” so far. But you can name your variables any way you want. You can label them: a, A, </a:t>
            </a:r>
            <a:r>
              <a:rPr lang="en-US" err="1"/>
              <a:t>Hogeschool</a:t>
            </a:r>
            <a:r>
              <a:rPr lang="en-US"/>
              <a:t>, Daisy, hax0r, etc.</a:t>
            </a:r>
          </a:p>
          <a:p>
            <a:r>
              <a:rPr lang="en-US"/>
              <a:t>Please be careful that Python makes distinction between upper and lower case. Therefore a and A are two different variables.</a:t>
            </a:r>
          </a:p>
          <a:p>
            <a:r>
              <a:rPr lang="en-US"/>
              <a:t>TIP: try to use </a:t>
            </a:r>
            <a:r>
              <a:rPr lang="en-US" b="1"/>
              <a:t>logical names and keep it simple</a:t>
            </a:r>
            <a:r>
              <a:rPr lang="en-US"/>
              <a:t>. Like in your home, you could label your coffee box as sugar, but what would be the point?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25</a:t>
            </a:fld>
            <a:endParaRPr lang="en-US">
              <a:uFillTx/>
            </a:endParaRPr>
          </a:p>
        </p:txBody>
      </p:sp>
    </p:spTree>
    <p:extLst>
      <p:ext uri="{BB962C8B-B14F-4D97-AF65-F5344CB8AC3E}">
        <p14:creationId xmlns:p14="http://schemas.microsoft.com/office/powerpoint/2010/main" val="2864375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input() function</a:t>
            </a:r>
          </a:p>
        </p:txBody>
      </p:sp>
      <p:sp>
        <p:nvSpPr>
          <p:cNvPr id="3" name="Content Placeholder 2"/>
          <p:cNvSpPr>
            <a:spLocks noGrp="1"/>
          </p:cNvSpPr>
          <p:nvPr>
            <p:ph idx="1"/>
          </p:nvPr>
        </p:nvSpPr>
        <p:spPr/>
        <p:txBody>
          <a:bodyPr>
            <a:normAutofit/>
          </a:bodyPr>
          <a:lstStyle/>
          <a:p>
            <a:r>
              <a:rPr lang="en-US"/>
              <a:t>Together with variables, we can introduce a new Python function: </a:t>
            </a:r>
            <a:r>
              <a:rPr lang="en-US" sz="2400" b="1">
                <a:solidFill>
                  <a:srgbClr val="FFC000"/>
                </a:solidFill>
              </a:rPr>
              <a:t>input()</a:t>
            </a:r>
            <a:r>
              <a:rPr lang="en-US"/>
              <a:t>.</a:t>
            </a:r>
          </a:p>
          <a:p>
            <a:r>
              <a:rPr lang="en-US"/>
              <a:t>You will use input function to assign a value to the variable that will be inputted by the user.</a:t>
            </a:r>
          </a:p>
          <a:p>
            <a:r>
              <a:rPr lang="en-US"/>
              <a:t>To let user input value to the variable A you can use:</a:t>
            </a:r>
          </a:p>
          <a:p>
            <a:pPr marL="457200" lvl="1" indent="0">
              <a:buNone/>
            </a:pPr>
            <a:r>
              <a:rPr lang="en-US"/>
              <a:t>						</a:t>
            </a:r>
            <a:r>
              <a:rPr lang="en-US" sz="2800" b="1"/>
              <a:t>A = input()</a:t>
            </a:r>
          </a:p>
          <a:p>
            <a:r>
              <a:rPr lang="en-US"/>
              <a:t>Also, we can’t expect the user to know what is expected of him, so it is good practice to give him a message. We do it like this:</a:t>
            </a:r>
          </a:p>
          <a:p>
            <a:pPr marL="0" indent="0">
              <a:buNone/>
            </a:pPr>
            <a:r>
              <a:rPr lang="en-US"/>
              <a:t>		</a:t>
            </a:r>
            <a:r>
              <a:rPr lang="en-US" sz="2800" b="1"/>
              <a:t>A = input("Please enter integer value")</a:t>
            </a:r>
          </a:p>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26</a:t>
            </a:fld>
            <a:endParaRPr lang="en-US">
              <a:uFillTx/>
            </a:endParaRPr>
          </a:p>
        </p:txBody>
      </p:sp>
    </p:spTree>
    <p:extLst>
      <p:ext uri="{BB962C8B-B14F-4D97-AF65-F5344CB8AC3E}">
        <p14:creationId xmlns:p14="http://schemas.microsoft.com/office/powerpoint/2010/main" val="3975056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input() function</a:t>
            </a:r>
          </a:p>
        </p:txBody>
      </p:sp>
      <p:sp>
        <p:nvSpPr>
          <p:cNvPr id="3" name="Content Placeholder 2"/>
          <p:cNvSpPr>
            <a:spLocks noGrp="1"/>
          </p:cNvSpPr>
          <p:nvPr>
            <p:ph idx="1"/>
          </p:nvPr>
        </p:nvSpPr>
        <p:spPr/>
        <p:txBody>
          <a:bodyPr/>
          <a:lstStyle/>
          <a:p>
            <a:r>
              <a:rPr lang="en-US"/>
              <a:t>Let’s take a closer look:</a:t>
            </a:r>
          </a:p>
          <a:p>
            <a:pPr marL="0" indent="0">
              <a:buNone/>
            </a:pPr>
            <a:r>
              <a:rPr lang="en-US" sz="3200" b="1">
                <a:solidFill>
                  <a:srgbClr val="92D050"/>
                </a:solidFill>
              </a:rPr>
              <a:t>var = </a:t>
            </a:r>
            <a:r>
              <a:rPr lang="en-US" sz="3200" b="1">
                <a:solidFill>
                  <a:srgbClr val="FFC000"/>
                </a:solidFill>
              </a:rPr>
              <a:t>input</a:t>
            </a:r>
            <a:r>
              <a:rPr lang="en-US" sz="3200"/>
              <a:t>(</a:t>
            </a:r>
            <a:r>
              <a:rPr lang="en-US" sz="3200">
                <a:solidFill>
                  <a:srgbClr val="00B0F0"/>
                </a:solidFill>
              </a:rPr>
              <a:t>"text-for-the-user"</a:t>
            </a:r>
            <a:r>
              <a:rPr lang="en-US" sz="3200"/>
              <a:t>)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27</a:t>
            </a:fld>
            <a:endParaRPr lang="en-US">
              <a:uFillTx/>
            </a:endParaRPr>
          </a:p>
        </p:txBody>
      </p:sp>
      <p:sp>
        <p:nvSpPr>
          <p:cNvPr id="5" name="TextBox 4"/>
          <p:cNvSpPr txBox="1"/>
          <p:nvPr/>
        </p:nvSpPr>
        <p:spPr>
          <a:xfrm>
            <a:off x="741690" y="5650961"/>
            <a:ext cx="6950942" cy="338554"/>
          </a:xfrm>
          <a:prstGeom prst="rect">
            <a:avLst/>
          </a:prstGeom>
        </p:spPr>
        <p:txBody>
          <a:bodyPr wrap="none" rtlCol="0">
            <a:spAutoFit/>
          </a:bodyPr>
          <a:lstStyle/>
          <a:p>
            <a:r>
              <a:rPr lang="en-US" sz="1600">
                <a:solidFill>
                  <a:srgbClr val="FFC000"/>
                </a:solidFill>
              </a:rPr>
              <a:t>This is the keyword that tells Python which command we want to use</a:t>
            </a:r>
          </a:p>
        </p:txBody>
      </p:sp>
      <p:sp>
        <p:nvSpPr>
          <p:cNvPr id="6" name="TextBox 5"/>
          <p:cNvSpPr txBox="1"/>
          <p:nvPr/>
        </p:nvSpPr>
        <p:spPr>
          <a:xfrm>
            <a:off x="2164090" y="4561080"/>
            <a:ext cx="7931980" cy="830997"/>
          </a:xfrm>
          <a:prstGeom prst="rect">
            <a:avLst/>
          </a:prstGeom>
        </p:spPr>
        <p:txBody>
          <a:bodyPr wrap="none" rtlCol="0">
            <a:spAutoFit/>
          </a:bodyPr>
          <a:lstStyle/>
          <a:p>
            <a:r>
              <a:rPr lang="en-US" sz="1600"/>
              <a:t>Input is a function and as such must begin and end with parenthesis ().</a:t>
            </a:r>
          </a:p>
          <a:p>
            <a:r>
              <a:rPr lang="en-US" sz="1600"/>
              <a:t>For now just remember that after keyword input you must use ( and at the end</a:t>
            </a:r>
          </a:p>
          <a:p>
            <a:r>
              <a:rPr lang="en-US" sz="1600"/>
              <a:t>you must use ).</a:t>
            </a:r>
          </a:p>
        </p:txBody>
      </p:sp>
      <p:sp>
        <p:nvSpPr>
          <p:cNvPr id="7" name="TextBox 6"/>
          <p:cNvSpPr txBox="1"/>
          <p:nvPr/>
        </p:nvSpPr>
        <p:spPr>
          <a:xfrm>
            <a:off x="3150494" y="3454922"/>
            <a:ext cx="6468437" cy="830997"/>
          </a:xfrm>
          <a:prstGeom prst="rect">
            <a:avLst/>
          </a:prstGeom>
        </p:spPr>
        <p:txBody>
          <a:bodyPr wrap="none" rtlCol="0">
            <a:spAutoFit/>
          </a:bodyPr>
          <a:lstStyle/>
          <a:p>
            <a:r>
              <a:rPr lang="en-US" sz="1600">
                <a:solidFill>
                  <a:srgbClr val="00B0F0"/>
                </a:solidFill>
              </a:rPr>
              <a:t>You can opt to give a message to the user or skip it.</a:t>
            </a:r>
          </a:p>
          <a:p>
            <a:r>
              <a:rPr lang="en-US" sz="1600">
                <a:solidFill>
                  <a:srgbClr val="00B0F0"/>
                </a:solidFill>
              </a:rPr>
              <a:t>If you want to output a message, add quotes (single or double)</a:t>
            </a:r>
          </a:p>
          <a:p>
            <a:r>
              <a:rPr lang="en-US" sz="1600">
                <a:solidFill>
                  <a:srgbClr val="00B0F0"/>
                </a:solidFill>
              </a:rPr>
              <a:t>and type your message inside.</a:t>
            </a:r>
          </a:p>
        </p:txBody>
      </p:sp>
      <p:sp>
        <p:nvSpPr>
          <p:cNvPr id="8" name="TextBox 7"/>
          <p:cNvSpPr txBox="1"/>
          <p:nvPr/>
        </p:nvSpPr>
        <p:spPr>
          <a:xfrm>
            <a:off x="6098821" y="1063416"/>
            <a:ext cx="4735592" cy="830997"/>
          </a:xfrm>
          <a:prstGeom prst="rect">
            <a:avLst/>
          </a:prstGeom>
        </p:spPr>
        <p:txBody>
          <a:bodyPr wrap="none" rtlCol="0">
            <a:spAutoFit/>
          </a:bodyPr>
          <a:lstStyle/>
          <a:p>
            <a:r>
              <a:rPr lang="en-US" sz="1600">
                <a:solidFill>
                  <a:srgbClr val="92D050"/>
                </a:solidFill>
              </a:rPr>
              <a:t>Finally, we want to assign the input from the</a:t>
            </a:r>
          </a:p>
          <a:p>
            <a:r>
              <a:rPr lang="en-US" sz="1600">
                <a:solidFill>
                  <a:srgbClr val="92D050"/>
                </a:solidFill>
              </a:rPr>
              <a:t>user to our variable. Therefore, we should add</a:t>
            </a:r>
          </a:p>
          <a:p>
            <a:r>
              <a:rPr lang="en-US" sz="1600">
                <a:solidFill>
                  <a:srgbClr val="92D050"/>
                </a:solidFill>
              </a:rPr>
              <a:t>variable name and assignment operator.</a:t>
            </a:r>
          </a:p>
        </p:txBody>
      </p:sp>
      <p:cxnSp>
        <p:nvCxnSpPr>
          <p:cNvPr id="10" name="Straight Arrow Connector 9"/>
          <p:cNvCxnSpPr/>
          <p:nvPr/>
        </p:nvCxnSpPr>
        <p:spPr>
          <a:xfrm flipV="1">
            <a:off x="1409700" y="3060700"/>
            <a:ext cx="901700" cy="2331378"/>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667001" y="3060700"/>
            <a:ext cx="647699" cy="1500380"/>
          </a:xfrm>
          <a:prstGeom prst="straightConnector1">
            <a:avLst/>
          </a:prstGeom>
          <a:ln w="7620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7175064" y="2970713"/>
            <a:ext cx="2146736" cy="1770341"/>
          </a:xfrm>
          <a:prstGeom prst="straightConnector1">
            <a:avLst/>
          </a:prstGeom>
          <a:ln w="7620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1511300" y="1283740"/>
            <a:ext cx="4352480" cy="1314860"/>
          </a:xfrm>
          <a:prstGeom prst="straightConnector1">
            <a:avLst/>
          </a:prstGeom>
          <a:ln w="76200">
            <a:solidFill>
              <a:srgbClr val="92D050"/>
            </a:solidFill>
            <a:tailEnd type="triangle"/>
          </a:ln>
        </p:spPr>
        <p:style>
          <a:lnRef idx="1">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644642" y="3031548"/>
            <a:ext cx="168800" cy="452526"/>
          </a:xfrm>
          <a:prstGeom prst="straightConnector1">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3477989" y="2971800"/>
            <a:ext cx="239465" cy="452526"/>
          </a:xfrm>
          <a:prstGeom prst="straightConnector1">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5348472" y="2970713"/>
            <a:ext cx="26814" cy="503173"/>
          </a:xfrm>
          <a:prstGeom prst="straightConnector1">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2164090" y="1702268"/>
            <a:ext cx="3616487" cy="908245"/>
          </a:xfrm>
          <a:prstGeom prst="straightConnector1">
            <a:avLst/>
          </a:prstGeom>
          <a:ln w="76200">
            <a:solidFill>
              <a:srgbClr val="92D05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47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1+#ppt_w/2"/>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1"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0-#ppt_h/2"/>
                                          </p:val>
                                        </p:tav>
                                        <p:tav tm="100000">
                                          <p:val>
                                            <p:strVal val="#ppt_y"/>
                                          </p:val>
                                        </p:tav>
                                      </p:tavLst>
                                    </p:anim>
                                  </p:childTnLst>
                                </p:cTn>
                              </p:par>
                              <p:par>
                                <p:cTn id="54" presetID="2" presetClass="entr" presetSubtype="3"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fill="hold"/>
                                        <p:tgtEl>
                                          <p:spTgt spid="22"/>
                                        </p:tgtEl>
                                        <p:attrNameLst>
                                          <p:attrName>ppt_x</p:attrName>
                                        </p:attrNameLst>
                                      </p:cBhvr>
                                      <p:tavLst>
                                        <p:tav tm="0">
                                          <p:val>
                                            <p:strVal val="1+#ppt_w/2"/>
                                          </p:val>
                                        </p:tav>
                                        <p:tav tm="100000">
                                          <p:val>
                                            <p:strVal val="#ppt_x"/>
                                          </p:val>
                                        </p:tav>
                                      </p:tavLst>
                                    </p:anim>
                                    <p:anim calcmode="lin" valueType="num">
                                      <p:cBhvr additive="base">
                                        <p:cTn id="57" dur="500" fill="hold"/>
                                        <p:tgtEl>
                                          <p:spTgt spid="22"/>
                                        </p:tgtEl>
                                        <p:attrNameLst>
                                          <p:attrName>ppt_y</p:attrName>
                                        </p:attrNameLst>
                                      </p:cBhvr>
                                      <p:tavLst>
                                        <p:tav tm="0">
                                          <p:val>
                                            <p:strVal val="0-#ppt_h/2"/>
                                          </p:val>
                                        </p:tav>
                                        <p:tav tm="100000">
                                          <p:val>
                                            <p:strVal val="#ppt_y"/>
                                          </p:val>
                                        </p:tav>
                                      </p:tavLst>
                                    </p:anim>
                                  </p:childTnLst>
                                </p:cTn>
                              </p:par>
                            </p:childTnLst>
                          </p:cTn>
                        </p:par>
                        <p:par>
                          <p:cTn id="58" fill="hold">
                            <p:stCondLst>
                              <p:cond delay="500"/>
                            </p:stCondLst>
                            <p:childTnLst>
                              <p:par>
                                <p:cTn id="59" presetID="2" presetClass="entr" presetSubtype="2"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1+#ppt_w/2"/>
                                          </p:val>
                                        </p:tav>
                                        <p:tav tm="100000">
                                          <p:val>
                                            <p:strVal val="#ppt_x"/>
                                          </p:val>
                                        </p:tav>
                                      </p:tavLst>
                                    </p:anim>
                                    <p:anim calcmode="lin" valueType="num">
                                      <p:cBhvr additive="base">
                                        <p:cTn id="6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input() function</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0329" y="2476500"/>
            <a:ext cx="5194164" cy="2829728"/>
          </a:xfrm>
        </p:spPr>
      </p:pic>
      <p:sp>
        <p:nvSpPr>
          <p:cNvPr id="4" name="Content Placeholder 3"/>
          <p:cNvSpPr>
            <a:spLocks noGrp="1"/>
          </p:cNvSpPr>
          <p:nvPr>
            <p:ph sz="half" idx="2"/>
          </p:nvPr>
        </p:nvSpPr>
        <p:spPr/>
        <p:txBody>
          <a:bodyPr>
            <a:normAutofit/>
          </a:bodyPr>
          <a:lstStyle/>
          <a:p>
            <a:r>
              <a:rPr lang="en-US"/>
              <a:t>Practice makes perfect …</a:t>
            </a:r>
          </a:p>
          <a:p>
            <a:endParaRPr lang="en-US"/>
          </a:p>
          <a:p>
            <a:r>
              <a:rPr lang="en-US"/>
              <a:t>Try: </a:t>
            </a:r>
          </a:p>
          <a:p>
            <a:pPr marL="457200" lvl="1" indent="0">
              <a:buNone/>
            </a:pPr>
            <a:r>
              <a:rPr lang="en-US" sz="1800"/>
              <a:t>c = input(“enter number”)</a:t>
            </a:r>
          </a:p>
          <a:p>
            <a:pPr marL="0" indent="0">
              <a:buNone/>
            </a:pPr>
            <a:r>
              <a:rPr lang="en-US"/>
              <a:t>	c</a:t>
            </a:r>
          </a:p>
          <a:p>
            <a:pPr marL="0" indent="0">
              <a:buNone/>
            </a:pPr>
            <a:endParaRPr lang="en-US"/>
          </a:p>
          <a:p>
            <a:r>
              <a:rPr lang="en-US"/>
              <a:t>We can combine with print() we learned before:</a:t>
            </a:r>
          </a:p>
          <a:p>
            <a:pPr marL="457200" lvl="1" indent="0">
              <a:buNone/>
            </a:pPr>
            <a:r>
              <a:rPr lang="en-US" sz="1800"/>
              <a:t>d = input(“enter number”)</a:t>
            </a:r>
          </a:p>
          <a:p>
            <a:pPr marL="0" indent="0">
              <a:buNone/>
            </a:pPr>
            <a:r>
              <a:rPr lang="en-US"/>
              <a:t>	print(d)</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28</a:t>
            </a:fld>
            <a:endParaRPr lang="en-US">
              <a:uFillTx/>
            </a:endParaRPr>
          </a:p>
        </p:txBody>
      </p:sp>
    </p:spTree>
    <p:extLst>
      <p:ext uri="{BB962C8B-B14F-4D97-AF65-F5344CB8AC3E}">
        <p14:creationId xmlns:p14="http://schemas.microsoft.com/office/powerpoint/2010/main" val="2349353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types</a:t>
            </a:r>
          </a:p>
        </p:txBody>
      </p:sp>
      <p:sp>
        <p:nvSpPr>
          <p:cNvPr id="3" name="Content Placeholder 2"/>
          <p:cNvSpPr>
            <a:spLocks noGrp="1"/>
          </p:cNvSpPr>
          <p:nvPr>
            <p:ph idx="1"/>
          </p:nvPr>
        </p:nvSpPr>
        <p:spPr/>
        <p:txBody>
          <a:bodyPr/>
          <a:lstStyle/>
          <a:p>
            <a:r>
              <a:rPr lang="en-US"/>
              <a:t>You might have noticed that when we printed variables c and d, Python returned results inside of single quotes. Why?</a:t>
            </a:r>
          </a:p>
          <a:p>
            <a:r>
              <a:rPr lang="en-US"/>
              <a:t>To understand what happened, we have to look at variable types.</a:t>
            </a:r>
          </a:p>
          <a:p>
            <a:endParaRPr lang="en-US"/>
          </a:p>
          <a:p>
            <a:r>
              <a:rPr lang="en-US"/>
              <a:t>Different programming languages have different data types.</a:t>
            </a:r>
          </a:p>
          <a:p>
            <a:r>
              <a:rPr lang="en-US"/>
              <a:t>Low-level programming languages typically have data types that are close to the way the computer works. Higher-level programming languages are usually more “relaxed” when dealing with data types (for example, not making the difference between integers and floats).</a:t>
            </a:r>
          </a:p>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29</a:t>
            </a:fld>
            <a:endParaRPr lang="en-US">
              <a:uFillTx/>
            </a:endParaRPr>
          </a:p>
        </p:txBody>
      </p:sp>
    </p:spTree>
    <p:extLst>
      <p:ext uri="{BB962C8B-B14F-4D97-AF65-F5344CB8AC3E}">
        <p14:creationId xmlns:p14="http://schemas.microsoft.com/office/powerpoint/2010/main" val="45055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a:noFill/>
        </p:spPr>
        <p:txBody>
          <a:bodyPr/>
          <a:lstStyle/>
          <a:p>
            <a:r>
              <a:rPr lang="en-US" sz="2800" dirty="0"/>
              <a:t>Overview of this lesson:</a:t>
            </a:r>
            <a:br>
              <a:rPr lang="en-US" dirty="0"/>
            </a:br>
            <a:r>
              <a:rPr lang="en-US" dirty="0"/>
              <a:t>	Variables and linear algorithms</a:t>
            </a:r>
            <a:endParaRPr lang="en-US" sz="2800" dirty="0"/>
          </a:p>
        </p:txBody>
      </p:sp>
      <p:sp>
        <p:nvSpPr>
          <p:cNvPr id="3" name="Tijdelijke aanduiding voor inhoud 2"/>
          <p:cNvSpPr>
            <a:spLocks noGrp="1"/>
          </p:cNvSpPr>
          <p:nvPr>
            <p:ph idx="1"/>
          </p:nvPr>
        </p:nvSpPr>
        <p:spPr>
          <a:xfrm>
            <a:off x="785827" y="2726783"/>
            <a:ext cx="9985812" cy="3323825"/>
          </a:xfrm>
        </p:spPr>
        <p:txBody>
          <a:bodyPr>
            <a:normAutofit fontScale="92500" lnSpcReduction="20000"/>
          </a:bodyPr>
          <a:lstStyle/>
          <a:p>
            <a:r>
              <a:rPr lang="en-US" dirty="0"/>
              <a:t>Learning objectives:</a:t>
            </a:r>
          </a:p>
          <a:p>
            <a:pPr lvl="1"/>
            <a:r>
              <a:rPr lang="en-US" dirty="0"/>
              <a:t>Learn what is a variable, how to assign a value to it and how to use it in expressions.</a:t>
            </a:r>
          </a:p>
          <a:p>
            <a:pPr lvl="1"/>
            <a:r>
              <a:rPr lang="en-US" dirty="0"/>
              <a:t>Learn variable types and how to convert from one type to another in Python.</a:t>
            </a:r>
          </a:p>
          <a:p>
            <a:pPr lvl="1"/>
            <a:r>
              <a:rPr lang="en-US" dirty="0"/>
              <a:t>Understand linear algorithms and solve simple problems with linear algorithms.</a:t>
            </a:r>
          </a:p>
          <a:p>
            <a:pPr lvl="1"/>
            <a:endParaRPr lang="en-US" dirty="0"/>
          </a:p>
          <a:p>
            <a:r>
              <a:rPr lang="en-US" dirty="0"/>
              <a:t>At the end of the lesson a student should be able to:</a:t>
            </a:r>
          </a:p>
          <a:p>
            <a:pPr lvl="1"/>
            <a:r>
              <a:rPr lang="en-US" dirty="0"/>
              <a:t>Use variables to store values of different types.</a:t>
            </a:r>
          </a:p>
          <a:p>
            <a:pPr lvl="1"/>
            <a:r>
              <a:rPr lang="en-US" dirty="0"/>
              <a:t>Solve a simple problem requiring a linear algorithm, consisting of input, processing and output. Student should also be able to show the solution algorithm via flowchart and implement it in Python.</a:t>
            </a:r>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3</a:t>
            </a:fld>
            <a:endParaRPr lang="en-US" dirty="0">
              <a:uFillTx/>
            </a:endParaRPr>
          </a:p>
        </p:txBody>
      </p:sp>
    </p:spTree>
    <p:extLst>
      <p:ext uri="{BB962C8B-B14F-4D97-AF65-F5344CB8AC3E}">
        <p14:creationId xmlns:p14="http://schemas.microsoft.com/office/powerpoint/2010/main" val="1292850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types</a:t>
            </a:r>
          </a:p>
        </p:txBody>
      </p:sp>
      <p:sp>
        <p:nvSpPr>
          <p:cNvPr id="3" name="Content Placeholder 2"/>
          <p:cNvSpPr>
            <a:spLocks noGrp="1"/>
          </p:cNvSpPr>
          <p:nvPr>
            <p:ph idx="1"/>
          </p:nvPr>
        </p:nvSpPr>
        <p:spPr/>
        <p:txBody>
          <a:bodyPr>
            <a:normAutofit lnSpcReduction="10000"/>
          </a:bodyPr>
          <a:lstStyle/>
          <a:p>
            <a:r>
              <a:rPr lang="en-US"/>
              <a:t>There are many different data types in Python.</a:t>
            </a:r>
          </a:p>
          <a:p>
            <a:r>
              <a:rPr lang="en-US"/>
              <a:t>For now we will distinguish between:</a:t>
            </a:r>
          </a:p>
          <a:p>
            <a:pPr marL="800100" lvl="1" indent="-342900">
              <a:buFont typeface="+mj-lt"/>
              <a:buAutoNum type="arabicPeriod"/>
            </a:pPr>
            <a:r>
              <a:rPr lang="en-US" b="1">
                <a:solidFill>
                  <a:srgbClr val="FFC000"/>
                </a:solidFill>
              </a:rPr>
              <a:t>Numerical</a:t>
            </a:r>
          </a:p>
          <a:p>
            <a:pPr marL="800100" lvl="1" indent="-342900">
              <a:buFont typeface="+mj-lt"/>
              <a:buAutoNum type="arabicPeriod"/>
            </a:pPr>
            <a:r>
              <a:rPr lang="en-US" b="1">
                <a:solidFill>
                  <a:srgbClr val="FFC000"/>
                </a:solidFill>
              </a:rPr>
              <a:t>Strings</a:t>
            </a:r>
          </a:p>
          <a:p>
            <a:pPr marL="800100" lvl="1" indent="-342900">
              <a:buFont typeface="+mj-lt"/>
              <a:buAutoNum type="arabicPeriod"/>
            </a:pPr>
            <a:r>
              <a:rPr lang="en-US" b="1">
                <a:solidFill>
                  <a:srgbClr val="FFC000"/>
                </a:solidFill>
              </a:rPr>
              <a:t>Logical</a:t>
            </a:r>
          </a:p>
          <a:p>
            <a:r>
              <a:rPr lang="en-US"/>
              <a:t>Numerical data types contain numbers such as integers and floats (e.g. 1, 3, 205, -4, -103, 1.5, -0.0003, …).</a:t>
            </a:r>
          </a:p>
          <a:p>
            <a:r>
              <a:rPr lang="en-US"/>
              <a:t>Strings are just sequences of characters. To make sure Python knows we are dealing with strings, they are always written inside quotes (“Hello World”, “Rotterdam”, “1234”, “-12.34”, “</a:t>
            </a:r>
            <a:r>
              <a:rPr lang="en-US" err="1"/>
              <a:t>assdawea</a:t>
            </a:r>
            <a:r>
              <a:rPr lang="en-US"/>
              <a:t>!@#!”</a:t>
            </a:r>
          </a:p>
          <a:p>
            <a:r>
              <a:rPr lang="en-US"/>
              <a:t>Logical take values TRUE or FALSE</a:t>
            </a:r>
          </a:p>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30</a:t>
            </a:fld>
            <a:endParaRPr lang="en-US">
              <a:uFillTx/>
            </a:endParaRPr>
          </a:p>
        </p:txBody>
      </p:sp>
    </p:spTree>
    <p:extLst>
      <p:ext uri="{BB962C8B-B14F-4D97-AF65-F5344CB8AC3E}">
        <p14:creationId xmlns:p14="http://schemas.microsoft.com/office/powerpoint/2010/main" val="4082054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types</a:t>
            </a:r>
          </a:p>
        </p:txBody>
      </p:sp>
      <p:sp>
        <p:nvSpPr>
          <p:cNvPr id="3" name="Content Placeholder 2"/>
          <p:cNvSpPr>
            <a:spLocks noGrp="1"/>
          </p:cNvSpPr>
          <p:nvPr>
            <p:ph idx="1"/>
          </p:nvPr>
        </p:nvSpPr>
        <p:spPr/>
        <p:txBody>
          <a:bodyPr>
            <a:normAutofit lnSpcReduction="10000"/>
          </a:bodyPr>
          <a:lstStyle/>
          <a:p>
            <a:r>
              <a:rPr lang="en-US"/>
              <a:t>If we write a = 5, we have assigned to the variable a value 5.</a:t>
            </a:r>
          </a:p>
          <a:p>
            <a:r>
              <a:rPr lang="en-US"/>
              <a:t>If we write a = “5”, we have assigned to the variable a string with character “5”.</a:t>
            </a:r>
          </a:p>
          <a:p>
            <a:endParaRPr lang="en-US"/>
          </a:p>
          <a:p>
            <a:r>
              <a:rPr lang="en-US"/>
              <a:t>It is a common mistake to try to run expression with different data types. If someone asked you to compute: </a:t>
            </a:r>
          </a:p>
          <a:p>
            <a:pPr marL="457200" lvl="1" indent="0">
              <a:buNone/>
            </a:pPr>
            <a:r>
              <a:rPr lang="en-US"/>
              <a:t>				</a:t>
            </a:r>
            <a:r>
              <a:rPr lang="en-US" sz="2400" b="1"/>
              <a:t>“Tuesday” + 10 – “orange” * 2</a:t>
            </a:r>
          </a:p>
          <a:p>
            <a:pPr marL="0" indent="0">
              <a:buNone/>
            </a:pPr>
            <a:r>
              <a:rPr lang="en-US"/>
              <a:t>	What would you answer?</a:t>
            </a:r>
          </a:p>
          <a:p>
            <a:endParaRPr lang="en-US"/>
          </a:p>
          <a:p>
            <a:r>
              <a:rPr lang="en-US"/>
              <a:t>In the same way, the computer wouldn’t know what is the answer, so you would be given an error.</a:t>
            </a:r>
          </a:p>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31</a:t>
            </a:fld>
            <a:endParaRPr lang="en-US">
              <a:uFillTx/>
            </a:endParaRPr>
          </a:p>
        </p:txBody>
      </p:sp>
    </p:spTree>
    <p:extLst>
      <p:ext uri="{BB962C8B-B14F-4D97-AF65-F5344CB8AC3E}">
        <p14:creationId xmlns:p14="http://schemas.microsoft.com/office/powerpoint/2010/main" val="3962239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types</a:t>
            </a:r>
          </a:p>
        </p:txBody>
      </p:sp>
      <p:sp>
        <p:nvSpPr>
          <p:cNvPr id="3" name="Content Placeholder 2"/>
          <p:cNvSpPr>
            <a:spLocks noGrp="1"/>
          </p:cNvSpPr>
          <p:nvPr>
            <p:ph idx="1"/>
          </p:nvPr>
        </p:nvSpPr>
        <p:spPr/>
        <p:txBody>
          <a:bodyPr>
            <a:normAutofit lnSpcReduction="10000"/>
          </a:bodyPr>
          <a:lstStyle/>
          <a:p>
            <a:r>
              <a:rPr lang="en-US"/>
              <a:t>Lets say we have four variables, a, b, c, d. We will assign integers to the first two and strings to the remaining.</a:t>
            </a:r>
          </a:p>
          <a:p>
            <a:pPr marL="457200" lvl="1" indent="0">
              <a:buNone/>
            </a:pPr>
            <a:r>
              <a:rPr lang="en-US"/>
              <a:t>		a = 5		b = 1		c = “5”		d = “1”</a:t>
            </a:r>
          </a:p>
          <a:p>
            <a:r>
              <a:rPr lang="en-US"/>
              <a:t>If we add a and b we would get 6, as</a:t>
            </a:r>
          </a:p>
          <a:p>
            <a:pPr marL="457200" lvl="1" indent="0">
              <a:buNone/>
            </a:pPr>
            <a:r>
              <a:rPr lang="en-US"/>
              <a:t>a + b	=	5 + 1	=	6</a:t>
            </a:r>
          </a:p>
          <a:p>
            <a:r>
              <a:rPr lang="en-US"/>
              <a:t>If we add c and d, Python would actually concatenate two strings, giving us “51”. That is because</a:t>
            </a:r>
          </a:p>
          <a:p>
            <a:pPr marL="0" indent="0">
              <a:buNone/>
            </a:pPr>
            <a:r>
              <a:rPr lang="en-US"/>
              <a:t>	c + d	=	“5” + “1”	=	“51”</a:t>
            </a:r>
          </a:p>
          <a:p>
            <a:r>
              <a:rPr lang="en-US"/>
              <a:t>However, trying to add a and c (or </a:t>
            </a:r>
            <a:r>
              <a:rPr lang="en-US" err="1"/>
              <a:t>a+d</a:t>
            </a:r>
            <a:r>
              <a:rPr lang="en-US"/>
              <a:t>, </a:t>
            </a:r>
            <a:r>
              <a:rPr lang="en-US" err="1"/>
              <a:t>b+c</a:t>
            </a:r>
            <a:r>
              <a:rPr lang="en-US"/>
              <a:t>, </a:t>
            </a:r>
            <a:r>
              <a:rPr lang="en-US" err="1"/>
              <a:t>b+d</a:t>
            </a:r>
            <a:r>
              <a:rPr lang="en-US"/>
              <a:t>) will result in an error.</a:t>
            </a:r>
          </a:p>
          <a:p>
            <a:pPr marL="0" indent="0">
              <a:buNone/>
            </a:pPr>
            <a:r>
              <a:rPr lang="en-US"/>
              <a:t>	a + c	=	“error”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32</a:t>
            </a:fld>
            <a:endParaRPr lang="en-US">
              <a:uFillTx/>
            </a:endParaRPr>
          </a:p>
        </p:txBody>
      </p:sp>
    </p:spTree>
    <p:extLst>
      <p:ext uri="{BB962C8B-B14F-4D97-AF65-F5344CB8AC3E}">
        <p14:creationId xmlns:p14="http://schemas.microsoft.com/office/powerpoint/2010/main" val="2408729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 function</a:t>
            </a:r>
          </a:p>
        </p:txBody>
      </p:sp>
      <p:sp>
        <p:nvSpPr>
          <p:cNvPr id="4" name="Content Placeholder 3"/>
          <p:cNvSpPr>
            <a:spLocks noGrp="1"/>
          </p:cNvSpPr>
          <p:nvPr>
            <p:ph sz="half" idx="2"/>
          </p:nvPr>
        </p:nvSpPr>
        <p:spPr/>
        <p:txBody>
          <a:bodyPr>
            <a:normAutofit lnSpcReduction="10000"/>
          </a:bodyPr>
          <a:lstStyle/>
          <a:p>
            <a:r>
              <a:rPr lang="en-US"/>
              <a:t>Python has a built-in function that you can use to find the type.</a:t>
            </a:r>
          </a:p>
          <a:p>
            <a:r>
              <a:rPr lang="en-US" b="1">
                <a:solidFill>
                  <a:srgbClr val="FFC000"/>
                </a:solidFill>
              </a:rPr>
              <a:t>type</a:t>
            </a:r>
            <a:r>
              <a:rPr lang="en-US"/>
              <a:t>(</a:t>
            </a:r>
            <a:r>
              <a:rPr lang="en-US" i="1"/>
              <a:t>object</a:t>
            </a:r>
            <a:r>
              <a:rPr lang="en-US"/>
              <a:t>)	- prints the type of a given data object.</a:t>
            </a:r>
          </a:p>
          <a:p>
            <a:endParaRPr lang="en-US"/>
          </a:p>
          <a:p>
            <a:r>
              <a:rPr lang="en-US"/>
              <a:t>Try: </a:t>
            </a:r>
          </a:p>
          <a:p>
            <a:pPr marL="457200" lvl="1" indent="0">
              <a:buNone/>
            </a:pPr>
            <a:r>
              <a:rPr lang="en-US" sz="1800"/>
              <a:t>Assign some values to variables a, b, and c (we chose, int, string and float)</a:t>
            </a:r>
            <a:endParaRPr lang="en-US"/>
          </a:p>
          <a:p>
            <a:r>
              <a:rPr lang="en-US"/>
              <a:t>Use type() to find the type of those variable.</a:t>
            </a:r>
          </a:p>
          <a:p>
            <a:r>
              <a:rPr lang="en-US"/>
              <a:t>You can also use expressions in type().</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33</a:t>
            </a:fld>
            <a:endParaRPr lang="en-US">
              <a:uFillTx/>
            </a:endParaRPr>
          </a:p>
        </p:txBody>
      </p:sp>
      <p:pic>
        <p:nvPicPr>
          <p:cNvPr id="13" name="Content Placeholder 12" descr="A screenshot of a cell phone&#10;&#10;Description automatically generated">
            <a:extLst>
              <a:ext uri="{FF2B5EF4-FFF2-40B4-BE49-F238E27FC236}">
                <a16:creationId xmlns:a16="http://schemas.microsoft.com/office/drawing/2014/main" id="{1244540A-39C9-EF4C-B27C-59C76320D1B9}"/>
              </a:ext>
            </a:extLst>
          </p:cNvPr>
          <p:cNvPicPr>
            <a:picLocks noGrp="1" noChangeAspect="1"/>
          </p:cNvPicPr>
          <p:nvPr>
            <p:ph sz="half" idx="1"/>
          </p:nvPr>
        </p:nvPicPr>
        <p:blipFill>
          <a:blip r:embed="rId3"/>
          <a:stretch>
            <a:fillRect/>
          </a:stretch>
        </p:blipFill>
        <p:spPr>
          <a:xfrm>
            <a:off x="242889" y="2056092"/>
            <a:ext cx="5256212" cy="3983365"/>
          </a:xfrm>
        </p:spPr>
      </p:pic>
    </p:spTree>
    <p:extLst>
      <p:ext uri="{BB962C8B-B14F-4D97-AF65-F5344CB8AC3E}">
        <p14:creationId xmlns:p14="http://schemas.microsoft.com/office/powerpoint/2010/main" val="542187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Interactive help in </a:t>
            </a:r>
            <a:r>
              <a:rPr lang="en-US" err="1"/>
              <a:t>Pyzo</a:t>
            </a:r>
            <a:endParaRPr lang="en-US"/>
          </a:p>
        </p:txBody>
      </p:sp>
      <p:sp>
        <p:nvSpPr>
          <p:cNvPr id="4" name="Content Placeholder 3"/>
          <p:cNvSpPr>
            <a:spLocks noGrp="1"/>
          </p:cNvSpPr>
          <p:nvPr>
            <p:ph sz="half" idx="2"/>
          </p:nvPr>
        </p:nvSpPr>
        <p:spPr/>
        <p:txBody>
          <a:bodyPr>
            <a:normAutofit/>
          </a:bodyPr>
          <a:lstStyle/>
          <a:p>
            <a:r>
              <a:rPr lang="en-US"/>
              <a:t>In </a:t>
            </a:r>
            <a:r>
              <a:rPr lang="en-US" err="1"/>
              <a:t>Pyzo</a:t>
            </a:r>
            <a:r>
              <a:rPr lang="en-US"/>
              <a:t> you can use interactive help to find more information about any Python command.</a:t>
            </a:r>
          </a:p>
          <a:p>
            <a:r>
              <a:rPr lang="en-US"/>
              <a:t>Select </a:t>
            </a:r>
            <a:r>
              <a:rPr lang="en-US" b="1"/>
              <a:t>Tools</a:t>
            </a:r>
            <a:r>
              <a:rPr lang="en-US"/>
              <a:t>, and then click on </a:t>
            </a:r>
            <a:r>
              <a:rPr lang="en-US" b="1"/>
              <a:t>Interactive help</a:t>
            </a:r>
            <a:r>
              <a:rPr lang="en-US"/>
              <a:t>.</a:t>
            </a:r>
          </a:p>
          <a:p>
            <a:r>
              <a:rPr lang="en-US"/>
              <a:t>Place Interactive help window wherever it suits you.</a:t>
            </a:r>
          </a:p>
          <a:p>
            <a:endParaRPr lang="en-US"/>
          </a:p>
          <a:p>
            <a:r>
              <a:rPr lang="en-US"/>
              <a:t>In the edit box of the Interactive help window, type the command you want to know more of, and press ENTER.</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34</a:t>
            </a:fld>
            <a:endParaRPr lang="en-US">
              <a:uFillTx/>
            </a:endParaRPr>
          </a:p>
        </p:txBody>
      </p:sp>
      <p:pic>
        <p:nvPicPr>
          <p:cNvPr id="8" name="Content Placeholder 7" descr="A screenshot of a social media post&#10;&#10;Description automatically generated">
            <a:extLst>
              <a:ext uri="{FF2B5EF4-FFF2-40B4-BE49-F238E27FC236}">
                <a16:creationId xmlns:a16="http://schemas.microsoft.com/office/drawing/2014/main" id="{5402B99E-FB2A-B744-9947-B7658A763DE8}"/>
              </a:ext>
            </a:extLst>
          </p:cNvPr>
          <p:cNvPicPr>
            <a:picLocks noGrp="1" noChangeAspect="1"/>
          </p:cNvPicPr>
          <p:nvPr>
            <p:ph sz="half" idx="1"/>
          </p:nvPr>
        </p:nvPicPr>
        <p:blipFill>
          <a:blip r:embed="rId3"/>
          <a:stretch>
            <a:fillRect/>
          </a:stretch>
        </p:blipFill>
        <p:spPr>
          <a:xfrm>
            <a:off x="119039" y="2056092"/>
            <a:ext cx="5380062" cy="3554447"/>
          </a:xfrm>
        </p:spPr>
      </p:pic>
      <p:sp>
        <p:nvSpPr>
          <p:cNvPr id="10" name="Oval 9">
            <a:extLst>
              <a:ext uri="{FF2B5EF4-FFF2-40B4-BE49-F238E27FC236}">
                <a16:creationId xmlns:a16="http://schemas.microsoft.com/office/drawing/2014/main" id="{97F9253E-3DB7-254A-ABE1-342152EAD7E6}"/>
              </a:ext>
            </a:extLst>
          </p:cNvPr>
          <p:cNvSpPr/>
          <p:nvPr/>
        </p:nvSpPr>
        <p:spPr>
          <a:xfrm>
            <a:off x="1585913" y="1853249"/>
            <a:ext cx="1071562" cy="804228"/>
          </a:xfrm>
          <a:prstGeom prst="ellipse">
            <a:avLst/>
          </a:prstGeom>
          <a:noFill/>
          <a:ln w="76200">
            <a:solidFill>
              <a:schemeClr val="accent3"/>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3117518-1108-914C-8C57-A25D6B3D11E2}"/>
              </a:ext>
            </a:extLst>
          </p:cNvPr>
          <p:cNvSpPr/>
          <p:nvPr/>
        </p:nvSpPr>
        <p:spPr>
          <a:xfrm>
            <a:off x="3052763" y="4886324"/>
            <a:ext cx="776287" cy="414339"/>
          </a:xfrm>
          <a:prstGeom prst="ellipse">
            <a:avLst/>
          </a:prstGeom>
          <a:noFill/>
          <a:ln w="76200">
            <a:solidFill>
              <a:schemeClr val="accent3"/>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422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types</a:t>
            </a:r>
          </a:p>
        </p:txBody>
      </p:sp>
      <p:sp>
        <p:nvSpPr>
          <p:cNvPr id="3" name="Content Placeholder 2"/>
          <p:cNvSpPr>
            <a:spLocks noGrp="1"/>
          </p:cNvSpPr>
          <p:nvPr>
            <p:ph idx="1"/>
          </p:nvPr>
        </p:nvSpPr>
        <p:spPr/>
        <p:txBody>
          <a:bodyPr>
            <a:normAutofit/>
          </a:bodyPr>
          <a:lstStyle/>
          <a:p>
            <a:r>
              <a:rPr lang="en-US"/>
              <a:t>Python offers an easy way to convert from integer to string and vice-versa.</a:t>
            </a:r>
          </a:p>
          <a:p>
            <a:r>
              <a:rPr lang="en-US" b="1" err="1">
                <a:solidFill>
                  <a:srgbClr val="FFC000"/>
                </a:solidFill>
              </a:rPr>
              <a:t>int</a:t>
            </a:r>
            <a:r>
              <a:rPr lang="en-US"/>
              <a:t>(string)		- converts variable “string” to integer</a:t>
            </a:r>
          </a:p>
          <a:p>
            <a:r>
              <a:rPr lang="en-US" b="1" err="1">
                <a:solidFill>
                  <a:srgbClr val="FFC000"/>
                </a:solidFill>
              </a:rPr>
              <a:t>str</a:t>
            </a:r>
            <a:r>
              <a:rPr lang="en-US"/>
              <a:t>(n)			- converts variable n to string.</a:t>
            </a:r>
          </a:p>
          <a:p>
            <a:endParaRPr lang="en-US"/>
          </a:p>
          <a:p>
            <a:r>
              <a:rPr lang="en-US"/>
              <a:t>Please be careful. You can always convert an integer to a string, but not all strings can become integers. For example, “5” can be converted to 5, but “orange” doesn’t have any numerical mapping. If you want to go that far, you have to make a mapping on your own.</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35</a:t>
            </a:fld>
            <a:endParaRPr lang="en-US">
              <a:uFillTx/>
            </a:endParaRPr>
          </a:p>
        </p:txBody>
      </p:sp>
    </p:spTree>
    <p:extLst>
      <p:ext uri="{BB962C8B-B14F-4D97-AF65-F5344CB8AC3E}">
        <p14:creationId xmlns:p14="http://schemas.microsoft.com/office/powerpoint/2010/main" val="2907354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 types</a:t>
            </a:r>
          </a:p>
        </p:txBody>
      </p:sp>
      <p:sp>
        <p:nvSpPr>
          <p:cNvPr id="3" name="Content Placeholder 2"/>
          <p:cNvSpPr>
            <a:spLocks noGrp="1"/>
          </p:cNvSpPr>
          <p:nvPr>
            <p:ph idx="1"/>
          </p:nvPr>
        </p:nvSpPr>
        <p:spPr/>
        <p:txBody>
          <a:bodyPr>
            <a:normAutofit/>
          </a:bodyPr>
          <a:lstStyle/>
          <a:p>
            <a:r>
              <a:rPr lang="en-US"/>
              <a:t>Going back to our input example, Python has no way of knowing what will user enter, hence it will always treat input as string.</a:t>
            </a:r>
          </a:p>
          <a:p>
            <a:r>
              <a:rPr lang="en-US"/>
              <a:t>If we want to use a number, we can convert (cast) it to integer with </a:t>
            </a:r>
            <a:r>
              <a:rPr lang="en-US" err="1"/>
              <a:t>int</a:t>
            </a:r>
            <a:r>
              <a:rPr lang="en-US"/>
              <a:t>() function.</a:t>
            </a:r>
          </a:p>
          <a:p>
            <a:pPr marL="457200" lvl="1" indent="0">
              <a:buNone/>
            </a:pPr>
            <a:r>
              <a:rPr lang="en-US" sz="2000" b="1">
                <a:solidFill>
                  <a:srgbClr val="FFC000"/>
                </a:solidFill>
              </a:rPr>
              <a:t>c = input(“enter value”)</a:t>
            </a:r>
          </a:p>
          <a:p>
            <a:pPr marL="457200" lvl="1" indent="0">
              <a:buNone/>
            </a:pPr>
            <a:r>
              <a:rPr lang="en-US" sz="2000" b="1">
                <a:solidFill>
                  <a:srgbClr val="FFC000"/>
                </a:solidFill>
              </a:rPr>
              <a:t>c = </a:t>
            </a:r>
            <a:r>
              <a:rPr lang="en-US" sz="2000" b="1" err="1">
                <a:solidFill>
                  <a:srgbClr val="FFC000"/>
                </a:solidFill>
              </a:rPr>
              <a:t>int</a:t>
            </a:r>
            <a:r>
              <a:rPr lang="en-US" sz="2000" b="1">
                <a:solidFill>
                  <a:srgbClr val="FFC000"/>
                </a:solidFill>
              </a:rPr>
              <a:t>(c)</a:t>
            </a:r>
          </a:p>
          <a:p>
            <a:r>
              <a:rPr lang="en-US"/>
              <a:t>As long as the user provides numerical input, everything will run fine. Otherwise, you will get an error at the moment of conversion.</a:t>
            </a:r>
          </a:p>
          <a:p>
            <a:r>
              <a:rPr lang="en-US"/>
              <a:t>You can write the expression from above in one line:</a:t>
            </a:r>
          </a:p>
          <a:p>
            <a:pPr marL="0" indent="0">
              <a:buNone/>
            </a:pPr>
            <a:r>
              <a:rPr lang="en-US"/>
              <a:t>	</a:t>
            </a:r>
            <a:r>
              <a:rPr lang="en-US" b="1">
                <a:solidFill>
                  <a:srgbClr val="FFC000"/>
                </a:solidFill>
              </a:rPr>
              <a:t>c = </a:t>
            </a:r>
            <a:r>
              <a:rPr lang="en-US" b="1" err="1">
                <a:solidFill>
                  <a:srgbClr val="FFC000"/>
                </a:solidFill>
              </a:rPr>
              <a:t>int</a:t>
            </a:r>
            <a:r>
              <a:rPr lang="en-US" b="1">
                <a:solidFill>
                  <a:srgbClr val="FFC000"/>
                </a:solidFill>
              </a:rPr>
              <a:t>(input(“enter value”))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36</a:t>
            </a:fld>
            <a:endParaRPr lang="en-US">
              <a:uFillTx/>
            </a:endParaRPr>
          </a:p>
        </p:txBody>
      </p:sp>
    </p:spTree>
    <p:extLst>
      <p:ext uri="{BB962C8B-B14F-4D97-AF65-F5344CB8AC3E}">
        <p14:creationId xmlns:p14="http://schemas.microsoft.com/office/powerpoint/2010/main" val="6593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4E1F-F65E-1D48-9C40-E67E51A19530}"/>
              </a:ext>
            </a:extLst>
          </p:cNvPr>
          <p:cNvSpPr>
            <a:spLocks noGrp="1"/>
          </p:cNvSpPr>
          <p:nvPr>
            <p:ph type="title"/>
          </p:nvPr>
        </p:nvSpPr>
        <p:spPr/>
        <p:txBody>
          <a:bodyPr/>
          <a:lstStyle/>
          <a:p>
            <a:r>
              <a:rPr lang="en-NL"/>
              <a:t>Comments</a:t>
            </a:r>
          </a:p>
        </p:txBody>
      </p:sp>
      <p:sp>
        <p:nvSpPr>
          <p:cNvPr id="3" name="Content Placeholder 2">
            <a:extLst>
              <a:ext uri="{FF2B5EF4-FFF2-40B4-BE49-F238E27FC236}">
                <a16:creationId xmlns:a16="http://schemas.microsoft.com/office/drawing/2014/main" id="{E9173B60-B7A0-DB4A-A272-5F70F22589B6}"/>
              </a:ext>
            </a:extLst>
          </p:cNvPr>
          <p:cNvSpPr>
            <a:spLocks noGrp="1"/>
          </p:cNvSpPr>
          <p:nvPr>
            <p:ph idx="1"/>
          </p:nvPr>
        </p:nvSpPr>
        <p:spPr/>
        <p:txBody>
          <a:bodyPr>
            <a:normAutofit/>
          </a:bodyPr>
          <a:lstStyle/>
          <a:p>
            <a:r>
              <a:rPr lang="en-GB" b="1">
                <a:solidFill>
                  <a:schemeClr val="accent3"/>
                </a:solidFill>
              </a:rPr>
              <a:t>Comment</a:t>
            </a:r>
            <a:r>
              <a:rPr lang="en-GB"/>
              <a:t> - programmer-readable explanation or annotation in the source code of a computer program. </a:t>
            </a:r>
          </a:p>
          <a:p>
            <a:endParaRPr lang="en-GB"/>
          </a:p>
          <a:p>
            <a:r>
              <a:rPr lang="en-GB"/>
              <a:t>To put a comment in Python use </a:t>
            </a:r>
            <a:r>
              <a:rPr lang="en-GB" b="1">
                <a:solidFill>
                  <a:schemeClr val="accent3"/>
                </a:solidFill>
              </a:rPr>
              <a:t>#</a:t>
            </a:r>
            <a:r>
              <a:rPr lang="en-GB"/>
              <a:t> sign.</a:t>
            </a:r>
          </a:p>
          <a:p>
            <a:r>
              <a:rPr lang="en-GB"/>
              <a:t>Everything following </a:t>
            </a:r>
            <a:r>
              <a:rPr lang="en-GB" b="1">
                <a:solidFill>
                  <a:schemeClr val="accent3"/>
                </a:solidFill>
              </a:rPr>
              <a:t>#</a:t>
            </a:r>
            <a:r>
              <a:rPr lang="en-GB"/>
              <a:t> will be ignored by Python interpreter.</a:t>
            </a:r>
          </a:p>
          <a:p>
            <a:endParaRPr lang="en-GB"/>
          </a:p>
          <a:p>
            <a:r>
              <a:rPr lang="en-GB"/>
              <a:t>To comment multiple lines open with 3 quotes (either single </a:t>
            </a:r>
            <a:r>
              <a:rPr lang="en-GB">
                <a:solidFill>
                  <a:schemeClr val="accent3"/>
                </a:solidFill>
              </a:rPr>
              <a:t>'</a:t>
            </a:r>
            <a:r>
              <a:rPr lang="en-GB"/>
              <a:t> or double </a:t>
            </a:r>
            <a:r>
              <a:rPr lang="en-GB" b="1">
                <a:solidFill>
                  <a:schemeClr val="accent3"/>
                </a:solidFill>
              </a:rPr>
              <a:t>"</a:t>
            </a:r>
            <a:r>
              <a:rPr lang="en-GB"/>
              <a:t>), write comments, and then close with another 3 quotes of the same type.</a:t>
            </a:r>
            <a:endParaRPr lang="en-NL"/>
          </a:p>
        </p:txBody>
      </p:sp>
      <p:sp>
        <p:nvSpPr>
          <p:cNvPr id="4" name="Slide Number Placeholder 3">
            <a:extLst>
              <a:ext uri="{FF2B5EF4-FFF2-40B4-BE49-F238E27FC236}">
                <a16:creationId xmlns:a16="http://schemas.microsoft.com/office/drawing/2014/main" id="{40470924-609B-B540-8E85-9D7FE14C92C9}"/>
              </a:ext>
            </a:extLst>
          </p:cNvPr>
          <p:cNvSpPr>
            <a:spLocks noGrp="1"/>
          </p:cNvSpPr>
          <p:nvPr>
            <p:ph type="sldNum" sz="quarter" idx="12"/>
          </p:nvPr>
        </p:nvSpPr>
        <p:spPr/>
        <p:txBody>
          <a:bodyPr/>
          <a:lstStyle/>
          <a:p>
            <a:fld id="{D57F1E4F-1CFF-5643-939E-02111984F565}" type="slidenum">
              <a:rPr lang="en-US" smtClean="0">
                <a:uFillTx/>
              </a:rPr>
              <a:t>37</a:t>
            </a:fld>
            <a:endParaRPr lang="en-US">
              <a:uFillTx/>
            </a:endParaRPr>
          </a:p>
        </p:txBody>
      </p:sp>
    </p:spTree>
    <p:extLst>
      <p:ext uri="{BB962C8B-B14F-4D97-AF65-F5344CB8AC3E}">
        <p14:creationId xmlns:p14="http://schemas.microsoft.com/office/powerpoint/2010/main" val="590005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BF9F-38DF-1443-B803-74D011753BD3}"/>
              </a:ext>
            </a:extLst>
          </p:cNvPr>
          <p:cNvSpPr>
            <a:spLocks noGrp="1"/>
          </p:cNvSpPr>
          <p:nvPr>
            <p:ph type="title"/>
          </p:nvPr>
        </p:nvSpPr>
        <p:spPr/>
        <p:txBody>
          <a:bodyPr/>
          <a:lstStyle/>
          <a:p>
            <a:r>
              <a:rPr lang="en-NL"/>
              <a:t>Comments - example</a:t>
            </a:r>
          </a:p>
        </p:txBody>
      </p:sp>
      <p:pic>
        <p:nvPicPr>
          <p:cNvPr id="6" name="Content Placeholder 5" descr="A screenshot of a social media post&#10;&#10;Description automatically generated">
            <a:extLst>
              <a:ext uri="{FF2B5EF4-FFF2-40B4-BE49-F238E27FC236}">
                <a16:creationId xmlns:a16="http://schemas.microsoft.com/office/drawing/2014/main" id="{214AB175-1CA0-8E45-A435-A8113B77D947}"/>
              </a:ext>
            </a:extLst>
          </p:cNvPr>
          <p:cNvPicPr>
            <a:picLocks noGrp="1" noChangeAspect="1"/>
          </p:cNvPicPr>
          <p:nvPr>
            <p:ph idx="1"/>
          </p:nvPr>
        </p:nvPicPr>
        <p:blipFill>
          <a:blip r:embed="rId2"/>
          <a:stretch>
            <a:fillRect/>
          </a:stretch>
        </p:blipFill>
        <p:spPr>
          <a:xfrm>
            <a:off x="680848" y="2257425"/>
            <a:ext cx="10509891" cy="3221455"/>
          </a:xfrm>
        </p:spPr>
      </p:pic>
      <p:sp>
        <p:nvSpPr>
          <p:cNvPr id="4" name="Slide Number Placeholder 3">
            <a:extLst>
              <a:ext uri="{FF2B5EF4-FFF2-40B4-BE49-F238E27FC236}">
                <a16:creationId xmlns:a16="http://schemas.microsoft.com/office/drawing/2014/main" id="{3B16E9AE-39DF-0146-85D1-13E399D416C6}"/>
              </a:ext>
            </a:extLst>
          </p:cNvPr>
          <p:cNvSpPr>
            <a:spLocks noGrp="1"/>
          </p:cNvSpPr>
          <p:nvPr>
            <p:ph type="sldNum" sz="quarter" idx="12"/>
          </p:nvPr>
        </p:nvSpPr>
        <p:spPr/>
        <p:txBody>
          <a:bodyPr/>
          <a:lstStyle/>
          <a:p>
            <a:fld id="{D57F1E4F-1CFF-5643-939E-02111984F565}" type="slidenum">
              <a:rPr lang="en-US" smtClean="0">
                <a:uFillTx/>
              </a:rPr>
              <a:t>38</a:t>
            </a:fld>
            <a:endParaRPr lang="en-US">
              <a:uFillTx/>
            </a:endParaRPr>
          </a:p>
        </p:txBody>
      </p:sp>
    </p:spTree>
    <p:extLst>
      <p:ext uri="{BB962C8B-B14F-4D97-AF65-F5344CB8AC3E}">
        <p14:creationId xmlns:p14="http://schemas.microsoft.com/office/powerpoint/2010/main" val="204238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Practice with </a:t>
            </a:r>
            <a:r>
              <a:rPr lang="en-US" err="1"/>
              <a:t>Pyzo</a:t>
            </a:r>
            <a:r>
              <a:rPr lang="en-US"/>
              <a:t> (Spyder)</a:t>
            </a:r>
          </a:p>
        </p:txBody>
      </p:sp>
      <p:sp>
        <p:nvSpPr>
          <p:cNvPr id="4" name="Content Placeholder 3"/>
          <p:cNvSpPr>
            <a:spLocks noGrp="1"/>
          </p:cNvSpPr>
          <p:nvPr>
            <p:ph sz="half" idx="2"/>
          </p:nvPr>
        </p:nvSpPr>
        <p:spPr/>
        <p:txBody>
          <a:bodyPr>
            <a:normAutofit/>
          </a:bodyPr>
          <a:lstStyle/>
          <a:p>
            <a:r>
              <a:rPr lang="en-US"/>
              <a:t>Open file </a:t>
            </a:r>
            <a:r>
              <a:rPr lang="en-US" b="1">
                <a:solidFill>
                  <a:srgbClr val="FFFF00"/>
                </a:solidFill>
              </a:rPr>
              <a:t>week22-A.py</a:t>
            </a:r>
            <a:r>
              <a:rPr lang="en-US"/>
              <a:t> in </a:t>
            </a:r>
            <a:r>
              <a:rPr lang="en-US" err="1"/>
              <a:t>Pyzo</a:t>
            </a:r>
            <a:r>
              <a:rPr lang="en-US"/>
              <a:t> or Spyder.</a:t>
            </a:r>
          </a:p>
          <a:p>
            <a:r>
              <a:rPr lang="en-US"/>
              <a:t>Use the provided lines of code to experiment how to:</a:t>
            </a:r>
          </a:p>
          <a:p>
            <a:pPr lvl="1"/>
            <a:r>
              <a:rPr lang="en-US"/>
              <a:t>Assign values to variables</a:t>
            </a:r>
          </a:p>
          <a:p>
            <a:pPr lvl="1"/>
            <a:r>
              <a:rPr lang="en-US"/>
              <a:t>Comment and uncomment lines of code</a:t>
            </a:r>
          </a:p>
          <a:p>
            <a:pPr lvl="2"/>
            <a:r>
              <a:rPr lang="en-US"/>
              <a:t>Also try using </a:t>
            </a:r>
            <a:r>
              <a:rPr lang="en-US" err="1"/>
              <a:t>Pyzo’s</a:t>
            </a:r>
            <a:r>
              <a:rPr lang="en-US"/>
              <a:t> / Spyder’s feature of commenting multiple lines</a:t>
            </a:r>
          </a:p>
          <a:p>
            <a:pPr lvl="1"/>
            <a:r>
              <a:rPr lang="en-US"/>
              <a:t>Use </a:t>
            </a:r>
            <a:r>
              <a:rPr lang="en-US" err="1"/>
              <a:t>Pyzo’s</a:t>
            </a:r>
            <a:r>
              <a:rPr lang="en-US"/>
              <a:t> / Spyder’s autocomplete feature</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39</a:t>
            </a:fld>
            <a:endParaRPr lang="en-US">
              <a:uFillTx/>
            </a:endParaRPr>
          </a:p>
        </p:txBody>
      </p:sp>
      <p:pic>
        <p:nvPicPr>
          <p:cNvPr id="8" name="Content Placeholder 7" descr="A screenshot of a cell phone&#10;&#10;Description automatically generated">
            <a:extLst>
              <a:ext uri="{FF2B5EF4-FFF2-40B4-BE49-F238E27FC236}">
                <a16:creationId xmlns:a16="http://schemas.microsoft.com/office/drawing/2014/main" id="{AF389E4E-7180-494D-A25D-E4CE59882525}"/>
              </a:ext>
            </a:extLst>
          </p:cNvPr>
          <p:cNvPicPr>
            <a:picLocks noGrp="1" noChangeAspect="1"/>
          </p:cNvPicPr>
          <p:nvPr>
            <p:ph sz="half" idx="1"/>
          </p:nvPr>
        </p:nvPicPr>
        <p:blipFill>
          <a:blip r:embed="rId3"/>
          <a:stretch>
            <a:fillRect/>
          </a:stretch>
        </p:blipFill>
        <p:spPr>
          <a:xfrm>
            <a:off x="828185" y="1460979"/>
            <a:ext cx="4396340" cy="4795360"/>
          </a:xfrm>
        </p:spPr>
      </p:pic>
    </p:spTree>
    <p:extLst>
      <p:ext uri="{BB962C8B-B14F-4D97-AF65-F5344CB8AC3E}">
        <p14:creationId xmlns:p14="http://schemas.microsoft.com/office/powerpoint/2010/main" val="1481733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a:t>
            </a:fld>
            <a:endParaRPr lang="en-US" dirty="0">
              <a:uFillTx/>
            </a:endParaRPr>
          </a:p>
        </p:txBody>
      </p:sp>
    </p:spTree>
    <p:extLst>
      <p:ext uri="{BB962C8B-B14F-4D97-AF65-F5344CB8AC3E}">
        <p14:creationId xmlns:p14="http://schemas.microsoft.com/office/powerpoint/2010/main" val="30401791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40</a:t>
            </a:fld>
            <a:endParaRPr lang="en-US">
              <a:uFillTx/>
            </a:endParaRPr>
          </a:p>
        </p:txBody>
      </p:sp>
    </p:spTree>
    <p:extLst>
      <p:ext uri="{BB962C8B-B14F-4D97-AF65-F5344CB8AC3E}">
        <p14:creationId xmlns:p14="http://schemas.microsoft.com/office/powerpoint/2010/main" val="2455727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algorithms from lesson 1.2</a:t>
            </a:r>
          </a:p>
        </p:txBody>
      </p:sp>
      <p:sp>
        <p:nvSpPr>
          <p:cNvPr id="3" name="Content Placeholder 2"/>
          <p:cNvSpPr>
            <a:spLocks noGrp="1"/>
          </p:cNvSpPr>
          <p:nvPr>
            <p:ph idx="1"/>
          </p:nvPr>
        </p:nvSpPr>
        <p:spPr/>
        <p:txBody>
          <a:bodyPr/>
          <a:lstStyle/>
          <a:p>
            <a:r>
              <a:rPr lang="en-US"/>
              <a:t>In the previous week we mentioned 3 different types of algorithms.</a:t>
            </a:r>
          </a:p>
          <a:p>
            <a:r>
              <a:rPr lang="en-US"/>
              <a:t>Which ones did we mention?</a:t>
            </a:r>
          </a:p>
          <a:p>
            <a:endParaRPr lang="en-US"/>
          </a:p>
          <a:p>
            <a:r>
              <a:rPr lang="en-US"/>
              <a:t>What are linear algorithms?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41</a:t>
            </a:fld>
            <a:endParaRPr lang="en-US">
              <a:uFillTx/>
            </a:endParaRPr>
          </a:p>
        </p:txBody>
      </p:sp>
    </p:spTree>
    <p:extLst>
      <p:ext uri="{BB962C8B-B14F-4D97-AF65-F5344CB8AC3E}">
        <p14:creationId xmlns:p14="http://schemas.microsoft.com/office/powerpoint/2010/main" val="1190794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00471" y="2060575"/>
            <a:ext cx="1201471" cy="4195763"/>
          </a:xfrm>
        </p:spPr>
      </p:pic>
      <p:sp>
        <p:nvSpPr>
          <p:cNvPr id="4" name="Content Placeholder 3"/>
          <p:cNvSpPr>
            <a:spLocks noGrp="1"/>
          </p:cNvSpPr>
          <p:nvPr>
            <p:ph sz="half" idx="2"/>
          </p:nvPr>
        </p:nvSpPr>
        <p:spPr/>
        <p:txBody>
          <a:bodyPr/>
          <a:lstStyle/>
          <a:p>
            <a:r>
              <a:rPr lang="en-US" b="1">
                <a:solidFill>
                  <a:srgbClr val="FFC000"/>
                </a:solidFill>
              </a:rPr>
              <a:t>Linear algorithms </a:t>
            </a:r>
            <a:r>
              <a:rPr lang="en-US"/>
              <a:t>are algorithms where </a:t>
            </a:r>
            <a:r>
              <a:rPr lang="en-US" b="1">
                <a:solidFill>
                  <a:srgbClr val="FFC000"/>
                </a:solidFill>
              </a:rPr>
              <a:t>every step </a:t>
            </a:r>
            <a:r>
              <a:rPr lang="en-US"/>
              <a:t>is </a:t>
            </a:r>
            <a:r>
              <a:rPr lang="en-US" b="1">
                <a:solidFill>
                  <a:srgbClr val="FFC000"/>
                </a:solidFill>
              </a:rPr>
              <a:t>executed</a:t>
            </a:r>
            <a:r>
              <a:rPr lang="en-US"/>
              <a:t> once and </a:t>
            </a:r>
            <a:r>
              <a:rPr lang="en-US" b="1">
                <a:solidFill>
                  <a:srgbClr val="FFC000"/>
                </a:solidFill>
              </a:rPr>
              <a:t>only once</a:t>
            </a:r>
            <a:r>
              <a:rPr lang="en-US"/>
              <a: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42</a:t>
            </a:fld>
            <a:endParaRPr lang="en-US">
              <a:uFillTx/>
            </a:endParaRPr>
          </a:p>
        </p:txBody>
      </p:sp>
    </p:spTree>
    <p:extLst>
      <p:ext uri="{BB962C8B-B14F-4D97-AF65-F5344CB8AC3E}">
        <p14:creationId xmlns:p14="http://schemas.microsoft.com/office/powerpoint/2010/main" val="635270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solving</a:t>
            </a:r>
          </a:p>
        </p:txBody>
      </p:sp>
      <p:sp>
        <p:nvSpPr>
          <p:cNvPr id="3" name="Text Placeholder 2"/>
          <p:cNvSpPr>
            <a:spLocks noGrp="1"/>
          </p:cNvSpPr>
          <p:nvPr>
            <p:ph type="body" idx="1"/>
          </p:nvPr>
        </p:nvSpPr>
        <p:spPr>
          <a:xfrm>
            <a:off x="800100" y="1905000"/>
            <a:ext cx="4699551" cy="576262"/>
          </a:xfrm>
        </p:spPr>
        <p:txBody>
          <a:bodyPr/>
          <a:lstStyle/>
          <a:p>
            <a:r>
              <a:rPr lang="en-US"/>
              <a:t>How do you eat an elephant?</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03300" y="2543842"/>
            <a:ext cx="4094664" cy="3712496"/>
          </a:xfrm>
        </p:spPr>
      </p:pic>
      <p:sp>
        <p:nvSpPr>
          <p:cNvPr id="5" name="Text Placeholder 4"/>
          <p:cNvSpPr>
            <a:spLocks noGrp="1"/>
          </p:cNvSpPr>
          <p:nvPr>
            <p:ph type="body" sz="quarter" idx="3"/>
          </p:nvPr>
        </p:nvSpPr>
        <p:spPr/>
        <p:txBody>
          <a:bodyPr/>
          <a:lstStyle/>
          <a:p>
            <a:r>
              <a:rPr lang="en-US"/>
              <a:t>One bite at a time …</a:t>
            </a:r>
          </a:p>
        </p:txBody>
      </p:sp>
      <p:pic>
        <p:nvPicPr>
          <p:cNvPr id="9" name="Content Placeholder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364664" y="2793540"/>
            <a:ext cx="5712179" cy="3213100"/>
          </a:xfrm>
        </p:spPr>
      </p:pic>
      <p:sp>
        <p:nvSpPr>
          <p:cNvPr id="7" name="Slide Number Placeholder 6"/>
          <p:cNvSpPr>
            <a:spLocks noGrp="1"/>
          </p:cNvSpPr>
          <p:nvPr>
            <p:ph type="sldNum" sz="quarter" idx="12"/>
          </p:nvPr>
        </p:nvSpPr>
        <p:spPr/>
        <p:txBody>
          <a:bodyPr/>
          <a:lstStyle/>
          <a:p>
            <a:fld id="{D57F1E4F-1CFF-5643-939E-02111984F565}" type="slidenum">
              <a:rPr lang="en-US" smtClean="0">
                <a:uFillTx/>
              </a:rPr>
              <a:t>43</a:t>
            </a:fld>
            <a:endParaRPr lang="en-US">
              <a:uFillTx/>
            </a:endParaRPr>
          </a:p>
        </p:txBody>
      </p:sp>
    </p:spTree>
    <p:extLst>
      <p:ext uri="{BB962C8B-B14F-4D97-AF65-F5344CB8AC3E}">
        <p14:creationId xmlns:p14="http://schemas.microsoft.com/office/powerpoint/2010/main" val="5515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1 - rectangle</a:t>
            </a:r>
          </a:p>
        </p:txBody>
      </p:sp>
      <p:sp>
        <p:nvSpPr>
          <p:cNvPr id="3" name="Content Placeholder 2"/>
          <p:cNvSpPr>
            <a:spLocks noGrp="1"/>
          </p:cNvSpPr>
          <p:nvPr>
            <p:ph idx="1"/>
          </p:nvPr>
        </p:nvSpPr>
        <p:spPr/>
        <p:txBody>
          <a:bodyPr/>
          <a:lstStyle/>
          <a:p>
            <a:r>
              <a:rPr lang="en-US"/>
              <a:t>Problem: Write a program that will calculate and print the area of a rectangle, for width and length given by the user.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44</a:t>
            </a:fld>
            <a:endParaRPr lang="en-US">
              <a:uFillTx/>
            </a:endParaRPr>
          </a:p>
        </p:txBody>
      </p:sp>
    </p:spTree>
    <p:extLst>
      <p:ext uri="{BB962C8B-B14F-4D97-AF65-F5344CB8AC3E}">
        <p14:creationId xmlns:p14="http://schemas.microsoft.com/office/powerpoint/2010/main" val="690127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1 - rectangle</a:t>
            </a:r>
          </a:p>
        </p:txBody>
      </p:sp>
      <p:sp>
        <p:nvSpPr>
          <p:cNvPr id="3" name="Content Placeholder 2"/>
          <p:cNvSpPr>
            <a:spLocks noGrp="1"/>
          </p:cNvSpPr>
          <p:nvPr>
            <p:ph idx="1"/>
          </p:nvPr>
        </p:nvSpPr>
        <p:spPr/>
        <p:txBody>
          <a:bodyPr/>
          <a:lstStyle/>
          <a:p>
            <a:r>
              <a:rPr lang="en-US"/>
              <a:t>To “eat” our first “elephant” let’s break it into smaller pieces (</a:t>
            </a:r>
            <a:r>
              <a:rPr lang="en-US" i="1"/>
              <a:t>divide et </a:t>
            </a:r>
            <a:r>
              <a:rPr lang="en-US" i="1" err="1"/>
              <a:t>impera</a:t>
            </a:r>
            <a:r>
              <a:rPr lang="en-US"/>
              <a:t>): </a:t>
            </a:r>
          </a:p>
          <a:p>
            <a:endParaRPr lang="en-US"/>
          </a:p>
          <a:p>
            <a:r>
              <a:rPr lang="en-US"/>
              <a:t>Problem: Write a program that will calculate and print the area of a rectangle, for width and length given by the user.</a:t>
            </a:r>
          </a:p>
          <a:p>
            <a:endParaRPr lang="en-US"/>
          </a:p>
          <a:p>
            <a:r>
              <a:rPr lang="en-US"/>
              <a:t>What do we have to do?		 	</a:t>
            </a:r>
          </a:p>
          <a:p>
            <a:r>
              <a:rPr lang="en-US"/>
              <a:t>What is given?					</a:t>
            </a:r>
          </a:p>
          <a:p>
            <a:r>
              <a:rPr lang="en-US"/>
              <a:t>How do we do it?				</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45</a:t>
            </a:fld>
            <a:endParaRPr lang="en-US">
              <a:uFillTx/>
            </a:endParaRPr>
          </a:p>
        </p:txBody>
      </p:sp>
      <p:sp>
        <p:nvSpPr>
          <p:cNvPr id="5" name="Rectangle 4"/>
          <p:cNvSpPr/>
          <p:nvPr/>
        </p:nvSpPr>
        <p:spPr>
          <a:xfrm>
            <a:off x="7552397" y="3213100"/>
            <a:ext cx="2362200" cy="393700"/>
          </a:xfrm>
          <a:prstGeom prst="rect">
            <a:avLst/>
          </a:prstGeom>
          <a:noFill/>
          <a:ln w="76200"/>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6" name="Rectangle 5"/>
          <p:cNvSpPr/>
          <p:nvPr/>
        </p:nvSpPr>
        <p:spPr>
          <a:xfrm>
            <a:off x="1416537" y="3536460"/>
            <a:ext cx="1453271" cy="393700"/>
          </a:xfrm>
          <a:prstGeom prst="rect">
            <a:avLst/>
          </a:prstGeom>
          <a:noFill/>
          <a:ln w="76200"/>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 name="TextBox 6"/>
          <p:cNvSpPr txBox="1"/>
          <p:nvPr/>
        </p:nvSpPr>
        <p:spPr>
          <a:xfrm>
            <a:off x="5576582" y="4366872"/>
            <a:ext cx="3730508" cy="400110"/>
          </a:xfrm>
          <a:prstGeom prst="rect">
            <a:avLst/>
          </a:prstGeom>
        </p:spPr>
        <p:txBody>
          <a:bodyPr wrap="none" rtlCol="0">
            <a:spAutoFit/>
          </a:bodyPr>
          <a:lstStyle/>
          <a:p>
            <a:r>
              <a:rPr lang="en-US" sz="2000" b="1">
                <a:solidFill>
                  <a:schemeClr val="accent1">
                    <a:lumMod val="20000"/>
                    <a:lumOff val="80000"/>
                  </a:schemeClr>
                </a:solidFill>
              </a:rPr>
              <a:t>print the area of a rectangle</a:t>
            </a:r>
          </a:p>
        </p:txBody>
      </p:sp>
      <p:sp>
        <p:nvSpPr>
          <p:cNvPr id="8" name="TextBox 7"/>
          <p:cNvSpPr txBox="1"/>
          <p:nvPr/>
        </p:nvSpPr>
        <p:spPr>
          <a:xfrm>
            <a:off x="5576582" y="4766982"/>
            <a:ext cx="3579826" cy="400110"/>
          </a:xfrm>
          <a:prstGeom prst="rect">
            <a:avLst/>
          </a:prstGeom>
        </p:spPr>
        <p:txBody>
          <a:bodyPr wrap="none" rtlCol="0">
            <a:spAutoFit/>
          </a:bodyPr>
          <a:lstStyle/>
          <a:p>
            <a:r>
              <a:rPr lang="en-US" sz="2000" b="1">
                <a:solidFill>
                  <a:srgbClr val="92D050"/>
                </a:solidFill>
              </a:rPr>
              <a:t>width and length, from user</a:t>
            </a:r>
          </a:p>
        </p:txBody>
      </p:sp>
      <p:sp>
        <p:nvSpPr>
          <p:cNvPr id="9" name="Rectangle 8"/>
          <p:cNvSpPr/>
          <p:nvPr/>
        </p:nvSpPr>
        <p:spPr>
          <a:xfrm>
            <a:off x="3214381" y="3531227"/>
            <a:ext cx="4338015" cy="393700"/>
          </a:xfrm>
          <a:prstGeom prst="rect">
            <a:avLst/>
          </a:prstGeom>
          <a:noFill/>
          <a:ln w="76200">
            <a:solidFill>
              <a:srgbClr val="92D05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0" name="TextBox 9"/>
          <p:cNvSpPr txBox="1"/>
          <p:nvPr/>
        </p:nvSpPr>
        <p:spPr>
          <a:xfrm>
            <a:off x="5576582" y="5208927"/>
            <a:ext cx="2024913" cy="400110"/>
          </a:xfrm>
          <a:prstGeom prst="rect">
            <a:avLst/>
          </a:prstGeom>
        </p:spPr>
        <p:txBody>
          <a:bodyPr wrap="none" rtlCol="0">
            <a:spAutoFit/>
          </a:bodyPr>
          <a:lstStyle/>
          <a:p>
            <a:r>
              <a:rPr lang="en-US" sz="2000" b="1">
                <a:solidFill>
                  <a:srgbClr val="FFC000"/>
                </a:solidFill>
              </a:rPr>
              <a:t>calculate area</a:t>
            </a:r>
          </a:p>
        </p:txBody>
      </p:sp>
      <p:sp>
        <p:nvSpPr>
          <p:cNvPr id="11" name="Rectangle 10"/>
          <p:cNvSpPr/>
          <p:nvPr/>
        </p:nvSpPr>
        <p:spPr>
          <a:xfrm>
            <a:off x="5753686" y="3205326"/>
            <a:ext cx="3597026" cy="393700"/>
          </a:xfrm>
          <a:prstGeom prst="rect">
            <a:avLst/>
          </a:prstGeom>
          <a:noFill/>
          <a:ln w="76200">
            <a:solidFill>
              <a:srgbClr val="FFC00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388" y="816472"/>
            <a:ext cx="5400675" cy="2238375"/>
          </a:xfrm>
          <a:prstGeom prst="rect">
            <a:avLst/>
          </a:prstGeom>
        </p:spPr>
      </p:pic>
    </p:spTree>
    <p:extLst>
      <p:ext uri="{BB962C8B-B14F-4D97-AF65-F5344CB8AC3E}">
        <p14:creationId xmlns:p14="http://schemas.microsoft.com/office/powerpoint/2010/main" val="324699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out)">
                                      <p:cBhvr>
                                        <p:cTn id="10" dur="2000"/>
                                        <p:tgtEl>
                                          <p:spTgt spid="6"/>
                                        </p:tgtEl>
                                      </p:cBhvr>
                                    </p:animEffect>
                                  </p:childTnLst>
                                </p:cTn>
                              </p:par>
                            </p:childTnLst>
                          </p:cTn>
                        </p:par>
                        <p:par>
                          <p:cTn id="11" fill="hold">
                            <p:stCondLst>
                              <p:cond delay="2000"/>
                            </p:stCondLst>
                            <p:childTnLst>
                              <p:par>
                                <p:cTn id="12" presetID="14"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par>
                          <p:cTn id="21" fill="hold">
                            <p:stCondLst>
                              <p:cond delay="0"/>
                            </p:stCondLst>
                            <p:childTnLst>
                              <p:par>
                                <p:cTn id="22" presetID="6" presetClass="entr" presetSubtype="32"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out)">
                                      <p:cBhvr>
                                        <p:cTn id="24" dur="2000"/>
                                        <p:tgtEl>
                                          <p:spTgt spid="9"/>
                                        </p:tgtEl>
                                      </p:cBhvr>
                                    </p:animEffect>
                                  </p:childTnLst>
                                </p:cTn>
                              </p:par>
                            </p:childTnLst>
                          </p:cTn>
                        </p:par>
                        <p:par>
                          <p:cTn id="25" fill="hold">
                            <p:stCondLst>
                              <p:cond delay="20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par>
                          <p:cTn id="33" fill="hold">
                            <p:stCondLst>
                              <p:cond delay="0"/>
                            </p:stCondLst>
                            <p:childTnLst>
                              <p:par>
                                <p:cTn id="34" presetID="6" presetClass="entr" presetSubtype="32"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ircle(out)">
                                      <p:cBhvr>
                                        <p:cTn id="36" dur="2000"/>
                                        <p:tgtEl>
                                          <p:spTgt spid="11"/>
                                        </p:tgtEl>
                                      </p:cBhvr>
                                    </p:animEffect>
                                  </p:childTnLst>
                                </p:cTn>
                              </p:par>
                            </p:childTnLst>
                          </p:cTn>
                        </p:par>
                        <p:par>
                          <p:cTn id="37" fill="hold">
                            <p:stCondLst>
                              <p:cond delay="2000"/>
                            </p:stCondLst>
                            <p:childTnLst>
                              <p:par>
                                <p:cTn id="38" presetID="14" presetClass="entr" presetSubtype="1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horizontal)">
                                      <p:cBhvr>
                                        <p:cTn id="40" dur="500"/>
                                        <p:tgtEl>
                                          <p:spTgt spid="10"/>
                                        </p:tgtEl>
                                      </p:cBhvr>
                                    </p:animEffect>
                                  </p:childTnLst>
                                </p:cTn>
                              </p:par>
                            </p:childTnLst>
                          </p:cTn>
                        </p:par>
                        <p:par>
                          <p:cTn id="41" fill="hold">
                            <p:stCondLst>
                              <p:cond delay="2500"/>
                            </p:stCondLst>
                            <p:childTnLst>
                              <p:par>
                                <p:cTn id="42" presetID="6" presetClass="entr" presetSubtype="3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circle(out)">
                                      <p:cBhvr>
                                        <p:cTn id="4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p:bldP spid="8" grpId="0"/>
      <p:bldP spid="9" grpId="0" animBg="1"/>
      <p:bldP spid="9" grpId="1" animBg="1"/>
      <p:bldP spid="10" grpId="0"/>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2739" y="1500019"/>
            <a:ext cx="3238095" cy="4609524"/>
          </a:xfrm>
          <a:prstGeom prst="rect">
            <a:avLst/>
          </a:prstGeom>
        </p:spPr>
      </p:pic>
      <p:sp>
        <p:nvSpPr>
          <p:cNvPr id="2" name="Title 1"/>
          <p:cNvSpPr>
            <a:spLocks noGrp="1"/>
          </p:cNvSpPr>
          <p:nvPr>
            <p:ph type="title"/>
          </p:nvPr>
        </p:nvSpPr>
        <p:spPr/>
        <p:txBody>
          <a:bodyPr/>
          <a:lstStyle/>
          <a:p>
            <a:r>
              <a:rPr lang="en-US"/>
              <a:t>Linear algorithm 1 - rectangle</a:t>
            </a:r>
          </a:p>
        </p:txBody>
      </p:sp>
      <p:sp>
        <p:nvSpPr>
          <p:cNvPr id="3" name="Content Placeholder 2"/>
          <p:cNvSpPr>
            <a:spLocks noGrp="1"/>
          </p:cNvSpPr>
          <p:nvPr>
            <p:ph sz="half" idx="1"/>
          </p:nvPr>
        </p:nvSpPr>
        <p:spPr/>
        <p:txBody>
          <a:bodyPr/>
          <a:lstStyle/>
          <a:p>
            <a:r>
              <a:rPr lang="en-US"/>
              <a:t>What do we have to do?</a:t>
            </a:r>
          </a:p>
          <a:p>
            <a:pPr marL="0" indent="0">
              <a:buNone/>
            </a:pPr>
            <a:endParaRPr lang="en-US"/>
          </a:p>
          <a:p>
            <a:r>
              <a:rPr lang="en-US"/>
              <a:t>What is given?</a:t>
            </a:r>
          </a:p>
          <a:p>
            <a:endParaRPr lang="en-US"/>
          </a:p>
          <a:p>
            <a:r>
              <a:rPr lang="en-US"/>
              <a:t>How do we do it?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46</a:t>
            </a:fld>
            <a:endParaRPr lang="en-US">
              <a:uFillTx/>
            </a:endParaRPr>
          </a:p>
        </p:txBody>
      </p:sp>
      <p:sp>
        <p:nvSpPr>
          <p:cNvPr id="6" name="TextBox 5"/>
          <p:cNvSpPr txBox="1"/>
          <p:nvPr/>
        </p:nvSpPr>
        <p:spPr>
          <a:xfrm>
            <a:off x="1444784" y="2450389"/>
            <a:ext cx="3730508" cy="400110"/>
          </a:xfrm>
          <a:prstGeom prst="rect">
            <a:avLst/>
          </a:prstGeom>
        </p:spPr>
        <p:txBody>
          <a:bodyPr wrap="none" rtlCol="0">
            <a:spAutoFit/>
          </a:bodyPr>
          <a:lstStyle/>
          <a:p>
            <a:r>
              <a:rPr lang="en-US" sz="2000" b="1">
                <a:solidFill>
                  <a:schemeClr val="accent1">
                    <a:lumMod val="20000"/>
                    <a:lumOff val="80000"/>
                  </a:schemeClr>
                </a:solidFill>
              </a:rPr>
              <a:t>print the area of a rectangle</a:t>
            </a:r>
          </a:p>
        </p:txBody>
      </p:sp>
      <p:sp>
        <p:nvSpPr>
          <p:cNvPr id="7" name="TextBox 6"/>
          <p:cNvSpPr txBox="1"/>
          <p:nvPr/>
        </p:nvSpPr>
        <p:spPr>
          <a:xfrm>
            <a:off x="1444784" y="3240313"/>
            <a:ext cx="3579826" cy="400110"/>
          </a:xfrm>
          <a:prstGeom prst="rect">
            <a:avLst/>
          </a:prstGeom>
        </p:spPr>
        <p:txBody>
          <a:bodyPr wrap="none" rtlCol="0">
            <a:spAutoFit/>
          </a:bodyPr>
          <a:lstStyle/>
          <a:p>
            <a:r>
              <a:rPr lang="en-US" sz="2000" b="1">
                <a:solidFill>
                  <a:srgbClr val="92D050"/>
                </a:solidFill>
              </a:rPr>
              <a:t>width and length, from user</a:t>
            </a:r>
          </a:p>
        </p:txBody>
      </p:sp>
      <p:sp>
        <p:nvSpPr>
          <p:cNvPr id="8" name="TextBox 7"/>
          <p:cNvSpPr txBox="1"/>
          <p:nvPr/>
        </p:nvSpPr>
        <p:spPr>
          <a:xfrm>
            <a:off x="1444784" y="4047805"/>
            <a:ext cx="2024913" cy="400110"/>
          </a:xfrm>
          <a:prstGeom prst="rect">
            <a:avLst/>
          </a:prstGeom>
        </p:spPr>
        <p:txBody>
          <a:bodyPr wrap="none" rtlCol="0">
            <a:spAutoFit/>
          </a:bodyPr>
          <a:lstStyle/>
          <a:p>
            <a:r>
              <a:rPr lang="en-US" sz="2000" b="1">
                <a:solidFill>
                  <a:srgbClr val="FFC000"/>
                </a:solidFill>
              </a:rPr>
              <a:t>calculate area</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739" y="2281383"/>
            <a:ext cx="3229426" cy="139084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3457" y="3670214"/>
            <a:ext cx="3229426" cy="63826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2739" y="4311828"/>
            <a:ext cx="3229426" cy="704948"/>
          </a:xfrm>
          <a:prstGeom prst="rect">
            <a:avLst/>
          </a:prstGeom>
        </p:spPr>
      </p:pic>
    </p:spTree>
    <p:extLst>
      <p:ext uri="{BB962C8B-B14F-4D97-AF65-F5344CB8AC3E}">
        <p14:creationId xmlns:p14="http://schemas.microsoft.com/office/powerpoint/2010/main" val="29861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4.375E-6 -4.07407E-6 L 0.41667 0.30162 " pathEditMode="relative" rAng="0" ptsTypes="AA">
                                      <p:cBhvr>
                                        <p:cTn id="11" dur="2000" fill="hold"/>
                                        <p:tgtEl>
                                          <p:spTgt spid="6"/>
                                        </p:tgtEl>
                                        <p:attrNameLst>
                                          <p:attrName>ppt_x</p:attrName>
                                          <p:attrName>ppt_y</p:attrName>
                                        </p:attrNameLst>
                                      </p:cBhvr>
                                      <p:rCtr x="20833" y="15069"/>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4.375E-6 -3.7037E-7 L 0.42292 -0.07083 " pathEditMode="relative" rAng="0" ptsTypes="AA">
                                      <p:cBhvr>
                                        <p:cTn id="22" dur="2000" fill="hold"/>
                                        <p:tgtEl>
                                          <p:spTgt spid="7"/>
                                        </p:tgtEl>
                                        <p:attrNameLst>
                                          <p:attrName>ppt_x</p:attrName>
                                          <p:attrName>ppt_y</p:attrName>
                                        </p:attrNameLst>
                                      </p:cBhvr>
                                      <p:rCtr x="21146" y="-3542"/>
                                    </p:animMotion>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2.5E-6 -4.44444E-6 L 0.48138 -0.03171 " pathEditMode="relative" rAng="0" ptsTypes="AA">
                                      <p:cBhvr>
                                        <p:cTn id="33" dur="2000" fill="hold"/>
                                        <p:tgtEl>
                                          <p:spTgt spid="8"/>
                                        </p:tgtEl>
                                        <p:attrNameLst>
                                          <p:attrName>ppt_x</p:attrName>
                                          <p:attrName>ppt_y</p:attrName>
                                        </p:attrNameLst>
                                      </p:cBhvr>
                                      <p:rCtr x="24062" y="-1597"/>
                                    </p:animMotion>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randombar(horizontal)">
                                      <p:cBhvr>
                                        <p:cTn id="38" dur="500"/>
                                        <p:tgtEl>
                                          <p:spTgt spid="12"/>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1 - rectangle</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05781" y="2653506"/>
            <a:ext cx="2990850" cy="3009900"/>
          </a:xfrm>
        </p:spPr>
      </p:pic>
      <p:sp>
        <p:nvSpPr>
          <p:cNvPr id="4" name="Content Placeholder 3"/>
          <p:cNvSpPr>
            <a:spLocks noGrp="1"/>
          </p:cNvSpPr>
          <p:nvPr>
            <p:ph sz="half" idx="2"/>
          </p:nvPr>
        </p:nvSpPr>
        <p:spPr/>
        <p:txBody>
          <a:bodyPr/>
          <a:lstStyle/>
          <a:p>
            <a:r>
              <a:rPr lang="en-US" dirty="0"/>
              <a:t>All we have to do now is type our solution using Python syntax.</a:t>
            </a:r>
          </a:p>
          <a:p>
            <a:endParaRPr lang="en-US" dirty="0"/>
          </a:p>
          <a:p>
            <a:r>
              <a:rPr lang="en-US" dirty="0"/>
              <a:t>Launch </a:t>
            </a:r>
            <a:r>
              <a:rPr lang="en-US" dirty="0" err="1"/>
              <a:t>Pyzo</a:t>
            </a:r>
            <a:r>
              <a:rPr lang="en-US" dirty="0"/>
              <a:t> / Spyder.</a:t>
            </a:r>
          </a:p>
          <a:p>
            <a:r>
              <a:rPr lang="en-US" dirty="0"/>
              <a:t>Instead of writing in the console, create a new file.</a:t>
            </a:r>
          </a:p>
          <a:p>
            <a:r>
              <a:rPr lang="en-US" dirty="0"/>
              <a:t>Save it as </a:t>
            </a:r>
            <a:r>
              <a:rPr lang="en-US" dirty="0" err="1"/>
              <a:t>rectangle.py</a:t>
            </a:r>
            <a:endParaRPr lang="en-US" dirty="0"/>
          </a:p>
          <a:p>
            <a:endParaRPr lang="en-US" dirty="0"/>
          </a:p>
          <a:p>
            <a:r>
              <a:rPr lang="en-US" dirty="0"/>
              <a:t>Enter the code according to the algorithm.</a:t>
            </a:r>
          </a:p>
          <a:p>
            <a:r>
              <a:rPr lang="en-US" dirty="0"/>
              <a:t>Run it.</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47</a:t>
            </a:fld>
            <a:endParaRPr lang="en-US">
              <a:uFillTx/>
            </a:endParaRPr>
          </a:p>
        </p:txBody>
      </p:sp>
    </p:spTree>
    <p:extLst>
      <p:ext uri="{BB962C8B-B14F-4D97-AF65-F5344CB8AC3E}">
        <p14:creationId xmlns:p14="http://schemas.microsoft.com/office/powerpoint/2010/main" val="3294400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1 - rectangle</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8011" y="1887006"/>
            <a:ext cx="3368842" cy="4795646"/>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589015" y="3176337"/>
            <a:ext cx="5269168" cy="1840831"/>
          </a:xfr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48</a:t>
            </a:fld>
            <a:endParaRPr lang="en-US">
              <a:uFillTx/>
            </a:endParaRPr>
          </a:p>
        </p:txBody>
      </p:sp>
    </p:spTree>
    <p:extLst>
      <p:ext uri="{BB962C8B-B14F-4D97-AF65-F5344CB8AC3E}">
        <p14:creationId xmlns:p14="http://schemas.microsoft.com/office/powerpoint/2010/main" val="3245677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1 - rectangle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49</a:t>
            </a:fld>
            <a:endParaRPr lang="en-US">
              <a:uFillTx/>
            </a:endParaRPr>
          </a:p>
        </p:txBody>
      </p:sp>
      <p:sp>
        <p:nvSpPr>
          <p:cNvPr id="3" name="Content Placeholder 2"/>
          <p:cNvSpPr>
            <a:spLocks noGrp="1"/>
          </p:cNvSpPr>
          <p:nvPr>
            <p:ph idx="1"/>
          </p:nvPr>
        </p:nvSpPr>
        <p:spPr/>
        <p:txBody>
          <a:bodyPr/>
          <a:lstStyle/>
          <a:p>
            <a:r>
              <a:rPr lang="en-US"/>
              <a:t>Provided there were no syntax errors, our rectangle.py should run fine. If there were errors, correct them, or ask teacher for help.</a:t>
            </a:r>
          </a:p>
          <a:p>
            <a:endParaRPr lang="en-US"/>
          </a:p>
          <a:p>
            <a:r>
              <a:rPr lang="en-US"/>
              <a:t>Now when we ensured that our program is running, we need to test if it is giving the desired output. To do this, we select input for which we know the correct result and compare it with the output given by the computer.</a:t>
            </a:r>
          </a:p>
          <a:p>
            <a:r>
              <a:rPr lang="en-US"/>
              <a:t>Preferably, we do several cases, checking the most common and border scenarios. Proper testing will be taught at other Analysis courses.</a:t>
            </a:r>
          </a:p>
        </p:txBody>
      </p:sp>
    </p:spTree>
    <p:extLst>
      <p:ext uri="{BB962C8B-B14F-4D97-AF65-F5344CB8AC3E}">
        <p14:creationId xmlns:p14="http://schemas.microsoft.com/office/powerpoint/2010/main" val="1358772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variable?</a:t>
            </a:r>
          </a:p>
        </p:txBody>
      </p:sp>
      <p:sp>
        <p:nvSpPr>
          <p:cNvPr id="3" name="Content Placeholder 2"/>
          <p:cNvSpPr>
            <a:spLocks noGrp="1"/>
          </p:cNvSpPr>
          <p:nvPr>
            <p:ph idx="1"/>
          </p:nvPr>
        </p:nvSpPr>
        <p:spPr/>
        <p:txBody>
          <a:bodyPr/>
          <a:lstStyle/>
          <a:p>
            <a:r>
              <a:rPr lang="en-US" dirty="0"/>
              <a:t>In computer science, </a:t>
            </a:r>
            <a:r>
              <a:rPr lang="en-US" b="1" u="sng" dirty="0">
                <a:solidFill>
                  <a:srgbClr val="FFC000"/>
                </a:solidFill>
              </a:rPr>
              <a:t>VARIABLES</a:t>
            </a:r>
            <a:r>
              <a:rPr lang="en-US" dirty="0">
                <a:solidFill>
                  <a:srgbClr val="FFC000"/>
                </a:solidFill>
              </a:rPr>
              <a:t> </a:t>
            </a:r>
            <a:r>
              <a:rPr lang="en-US" dirty="0"/>
              <a:t>are used to </a:t>
            </a:r>
            <a:r>
              <a:rPr lang="en-US" b="1" u="sng" dirty="0">
                <a:solidFill>
                  <a:srgbClr val="FFC000"/>
                </a:solidFill>
              </a:rPr>
              <a:t>1) store information</a:t>
            </a:r>
            <a:r>
              <a:rPr lang="en-US" dirty="0"/>
              <a:t>…</a:t>
            </a:r>
          </a:p>
          <a:p>
            <a:r>
              <a:rPr lang="en-US" dirty="0"/>
              <a:t>… which is </a:t>
            </a:r>
            <a:r>
              <a:rPr lang="en-US" b="1" dirty="0">
                <a:solidFill>
                  <a:srgbClr val="FFC000"/>
                </a:solidFill>
              </a:rPr>
              <a:t>referenced</a:t>
            </a:r>
            <a:r>
              <a:rPr lang="en-US" dirty="0">
                <a:solidFill>
                  <a:srgbClr val="FFC000"/>
                </a:solidFill>
              </a:rPr>
              <a:t> </a:t>
            </a:r>
            <a:r>
              <a:rPr lang="en-US" dirty="0"/>
              <a:t>and </a:t>
            </a:r>
            <a:r>
              <a:rPr lang="en-US" b="1" dirty="0">
                <a:solidFill>
                  <a:srgbClr val="FFC000"/>
                </a:solidFill>
              </a:rPr>
              <a:t>manipulated</a:t>
            </a:r>
            <a:r>
              <a:rPr lang="en-US" dirty="0"/>
              <a:t> in a </a:t>
            </a:r>
            <a:r>
              <a:rPr lang="en-US" b="1" dirty="0"/>
              <a:t>computer program</a:t>
            </a:r>
            <a:r>
              <a:rPr lang="en-US" dirty="0"/>
              <a:t>.</a:t>
            </a:r>
          </a:p>
          <a:p>
            <a:r>
              <a:rPr lang="en-US" b="1" u="sng" dirty="0">
                <a:solidFill>
                  <a:srgbClr val="FFC000"/>
                </a:solidFill>
              </a:rPr>
              <a:t>Variables</a:t>
            </a:r>
            <a:r>
              <a:rPr lang="en-US" dirty="0">
                <a:solidFill>
                  <a:srgbClr val="FFC000"/>
                </a:solidFill>
              </a:rPr>
              <a:t> </a:t>
            </a:r>
            <a:r>
              <a:rPr lang="en-US" dirty="0"/>
              <a:t>also provide a way to </a:t>
            </a:r>
            <a:r>
              <a:rPr lang="en-US" b="1" u="sng" dirty="0">
                <a:solidFill>
                  <a:srgbClr val="FFC000"/>
                </a:solidFill>
              </a:rPr>
              <a:t>2) label data</a:t>
            </a:r>
            <a:r>
              <a:rPr lang="en-US" dirty="0"/>
              <a:t> with descriptive names.</a:t>
            </a:r>
          </a:p>
          <a:p>
            <a:endParaRPr lang="en-US" dirty="0"/>
          </a:p>
          <a:p>
            <a:r>
              <a:rPr lang="en-US" dirty="0"/>
              <a:t>A variable is a </a:t>
            </a:r>
            <a:r>
              <a:rPr lang="en-US" b="1" u="sng" dirty="0"/>
              <a:t>memory location</a:t>
            </a:r>
            <a:r>
              <a:rPr lang="en-US" dirty="0"/>
              <a:t> in a computer that contains a certain value.</a:t>
            </a:r>
          </a:p>
          <a:p>
            <a:r>
              <a:rPr lang="en-US" dirty="0"/>
              <a:t>That value can change during the execution of the program, hence its name – </a:t>
            </a:r>
            <a:r>
              <a:rPr lang="en-US" dirty="0">
                <a:solidFill>
                  <a:srgbClr val="00B0F0"/>
                </a:solidFill>
              </a:rPr>
              <a:t>vari</a:t>
            </a:r>
            <a:r>
              <a:rPr lang="en-US" i="1" dirty="0">
                <a:solidFill>
                  <a:srgbClr val="FFC000"/>
                </a:solidFill>
              </a:rPr>
              <a:t>able</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a:t>
            </a:fld>
            <a:endParaRPr lang="en-US" dirty="0">
              <a:uFillTx/>
            </a:endParaRPr>
          </a:p>
        </p:txBody>
      </p:sp>
    </p:spTree>
    <p:extLst>
      <p:ext uri="{BB962C8B-B14F-4D97-AF65-F5344CB8AC3E}">
        <p14:creationId xmlns:p14="http://schemas.microsoft.com/office/powerpoint/2010/main" val="3973578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1 - rectangle</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50</a:t>
            </a:fld>
            <a:endParaRPr lang="en-US">
              <a:uFillTx/>
            </a:endParaRPr>
          </a:p>
        </p:txBody>
      </p:sp>
      <p:sp>
        <p:nvSpPr>
          <p:cNvPr id="3" name="Content Placeholder 2"/>
          <p:cNvSpPr>
            <a:spLocks noGrp="1"/>
          </p:cNvSpPr>
          <p:nvPr>
            <p:ph sz="half" idx="1"/>
          </p:nvPr>
        </p:nvSpPr>
        <p:spPr/>
        <p:txBody>
          <a:bodyPr>
            <a:normAutofit fontScale="92500" lnSpcReduction="10000"/>
          </a:bodyPr>
          <a:lstStyle/>
          <a:p>
            <a:r>
              <a:rPr lang="en-US"/>
              <a:t>Lets pick 3 scenarios:</a:t>
            </a:r>
          </a:p>
          <a:p>
            <a:pPr marL="0" indent="0">
              <a:buNone/>
            </a:pPr>
            <a:r>
              <a:rPr lang="en-US"/>
              <a:t>	1) w = 10, l = 5,</a:t>
            </a:r>
          </a:p>
          <a:p>
            <a:pPr marL="0" indent="0">
              <a:buNone/>
            </a:pPr>
            <a:r>
              <a:rPr lang="en-US"/>
              <a:t>	area = 10 * 5 = 50</a:t>
            </a:r>
          </a:p>
          <a:p>
            <a:pPr marL="0" indent="0">
              <a:buNone/>
            </a:pPr>
            <a:endParaRPr lang="en-US"/>
          </a:p>
          <a:p>
            <a:pPr marL="0" indent="0">
              <a:buNone/>
            </a:pPr>
            <a:r>
              <a:rPr lang="en-US"/>
              <a:t>	2) w = 5, l = 3,</a:t>
            </a:r>
          </a:p>
          <a:p>
            <a:pPr marL="0" indent="0">
              <a:buNone/>
            </a:pPr>
            <a:r>
              <a:rPr lang="en-US"/>
              <a:t>	area = 5 * 3 = 15</a:t>
            </a:r>
          </a:p>
          <a:p>
            <a:pPr marL="0" indent="0">
              <a:buNone/>
            </a:pPr>
            <a:endParaRPr lang="en-US"/>
          </a:p>
          <a:p>
            <a:pPr marL="0" indent="0">
              <a:buNone/>
            </a:pPr>
            <a:r>
              <a:rPr lang="en-US"/>
              <a:t>	3) w = 2, l = 1,</a:t>
            </a:r>
          </a:p>
          <a:p>
            <a:pPr marL="0" indent="0">
              <a:buNone/>
            </a:pPr>
            <a:r>
              <a:rPr lang="en-US"/>
              <a:t>	area = 2 * 1 = 2</a:t>
            </a:r>
          </a:p>
          <a:p>
            <a:pPr marL="0" indent="0">
              <a:buNone/>
            </a:pPr>
            <a:endParaRPr lang="en-US"/>
          </a:p>
          <a:p>
            <a:pPr marL="0" indent="0">
              <a:buNone/>
            </a:pPr>
            <a:r>
              <a:rPr lang="en-US"/>
              <a:t>Next, run program 3 times and enter these input values. Compare outputs.</a:t>
            </a:r>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17365" y="2466474"/>
            <a:ext cx="5250248" cy="2719137"/>
          </a:xfrm>
        </p:spPr>
      </p:pic>
    </p:spTree>
    <p:extLst>
      <p:ext uri="{BB962C8B-B14F-4D97-AF65-F5344CB8AC3E}">
        <p14:creationId xmlns:p14="http://schemas.microsoft.com/office/powerpoint/2010/main" val="1660857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2 - perimeter</a:t>
            </a:r>
          </a:p>
        </p:txBody>
      </p:sp>
      <p:sp>
        <p:nvSpPr>
          <p:cNvPr id="3" name="Content Placeholder 2"/>
          <p:cNvSpPr>
            <a:spLocks noGrp="1"/>
          </p:cNvSpPr>
          <p:nvPr>
            <p:ph idx="1"/>
          </p:nvPr>
        </p:nvSpPr>
        <p:spPr/>
        <p:txBody>
          <a:bodyPr/>
          <a:lstStyle/>
          <a:p>
            <a:r>
              <a:rPr lang="en-US" dirty="0"/>
              <a:t>Exercise:</a:t>
            </a:r>
          </a:p>
          <a:p>
            <a:pPr marL="400050" lvl="1" indent="0">
              <a:buNone/>
            </a:pPr>
            <a:r>
              <a:rPr lang="en-US" sz="2000" dirty="0"/>
              <a:t>Modify rectangle.py to also calculate and show perimeter of the rectangle. Perimeter is calculated using formula: </a:t>
            </a:r>
          </a:p>
          <a:p>
            <a:pPr marL="0" indent="0">
              <a:buNone/>
            </a:pPr>
            <a:r>
              <a:rPr lang="en-US" dirty="0"/>
              <a:t>				Perimeter = L + W + L + W = 2*L + 2*W</a:t>
            </a:r>
          </a:p>
          <a:p>
            <a:pPr marL="0" indent="0">
              <a:buNone/>
            </a:pPr>
            <a:r>
              <a:rPr lang="en-US" dirty="0"/>
              <a:t>	Write the algorithm and flowchart first. Then apply it to the Python 	code.</a:t>
            </a:r>
          </a:p>
          <a:p>
            <a:pPr marL="0" indent="0">
              <a:buNone/>
            </a:pPr>
            <a:r>
              <a:rPr lang="en-US" dirty="0"/>
              <a:t>	Time: 5 – 10 minutes.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51</a:t>
            </a:fld>
            <a:endParaRPr lang="en-US">
              <a:uFillTx/>
            </a:endParaRPr>
          </a:p>
        </p:txBody>
      </p:sp>
    </p:spTree>
    <p:extLst>
      <p:ext uri="{BB962C8B-B14F-4D97-AF65-F5344CB8AC3E}">
        <p14:creationId xmlns:p14="http://schemas.microsoft.com/office/powerpoint/2010/main" val="3294752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3 - purchase</a:t>
            </a:r>
          </a:p>
        </p:txBody>
      </p:sp>
      <p:sp>
        <p:nvSpPr>
          <p:cNvPr id="3" name="Content Placeholder 2"/>
          <p:cNvSpPr>
            <a:spLocks noGrp="1"/>
          </p:cNvSpPr>
          <p:nvPr>
            <p:ph idx="1"/>
          </p:nvPr>
        </p:nvSpPr>
        <p:spPr/>
        <p:txBody>
          <a:bodyPr>
            <a:normAutofit/>
          </a:bodyPr>
          <a:lstStyle/>
          <a:p>
            <a:r>
              <a:rPr lang="en-US"/>
              <a:t>Exercise:</a:t>
            </a:r>
          </a:p>
          <a:p>
            <a:pPr marL="400050" lvl="1" indent="0">
              <a:buNone/>
            </a:pPr>
            <a:r>
              <a:rPr lang="en-US" sz="2000"/>
              <a:t>You are going to the store to buy item X. </a:t>
            </a:r>
          </a:p>
          <a:p>
            <a:pPr marL="400050" lvl="1" indent="0">
              <a:buNone/>
            </a:pPr>
            <a:r>
              <a:rPr lang="en-US" sz="2000"/>
              <a:t>Write the algorithm that will ask the user (you) for the name of item X.</a:t>
            </a:r>
          </a:p>
          <a:p>
            <a:pPr marL="400050" lvl="1" indent="0">
              <a:buNone/>
            </a:pPr>
            <a:r>
              <a:rPr lang="en-US" sz="2000"/>
              <a:t>Then ask the user for the price of item X.</a:t>
            </a:r>
          </a:p>
          <a:p>
            <a:pPr marL="400050" lvl="1" indent="0">
              <a:buNone/>
            </a:pPr>
            <a:r>
              <a:rPr lang="en-US" sz="2000"/>
              <a:t>Finally, ask the user for desired quantity of item X.</a:t>
            </a:r>
          </a:p>
          <a:p>
            <a:pPr marL="400050" lvl="1" indent="0">
              <a:buNone/>
            </a:pPr>
            <a:r>
              <a:rPr lang="en-US" sz="2000"/>
              <a:t>Based on input, calculate how much you have to pay.</a:t>
            </a:r>
          </a:p>
          <a:p>
            <a:pPr marL="400050" lvl="1" indent="0">
              <a:buNone/>
            </a:pPr>
            <a:r>
              <a:rPr lang="en-US" sz="2000"/>
              <a:t>Write the message in the form: “To purchase </a:t>
            </a:r>
            <a:r>
              <a:rPr lang="en-US" sz="2000" b="1" i="1"/>
              <a:t>N</a:t>
            </a:r>
            <a:r>
              <a:rPr lang="en-US" sz="2000"/>
              <a:t> units of </a:t>
            </a:r>
            <a:r>
              <a:rPr lang="en-US" sz="2000" b="1" i="1"/>
              <a:t>X</a:t>
            </a:r>
            <a:r>
              <a:rPr lang="en-US" sz="2000"/>
              <a:t> you must pay </a:t>
            </a:r>
            <a:r>
              <a:rPr lang="en-US" sz="2000" b="1" i="1"/>
              <a:t>M</a:t>
            </a:r>
            <a:r>
              <a:rPr lang="en-US" sz="2000"/>
              <a:t> euros.”</a:t>
            </a:r>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52</a:t>
            </a:fld>
            <a:endParaRPr lang="en-US">
              <a:uFillTx/>
            </a:endParaRPr>
          </a:p>
        </p:txBody>
      </p:sp>
    </p:spTree>
    <p:extLst>
      <p:ext uri="{BB962C8B-B14F-4D97-AF65-F5344CB8AC3E}">
        <p14:creationId xmlns:p14="http://schemas.microsoft.com/office/powerpoint/2010/main" val="3033569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3 - purchase</a:t>
            </a:r>
          </a:p>
        </p:txBody>
      </p:sp>
      <p:sp>
        <p:nvSpPr>
          <p:cNvPr id="3" name="Content Placeholder 2"/>
          <p:cNvSpPr>
            <a:spLocks noGrp="1"/>
          </p:cNvSpPr>
          <p:nvPr>
            <p:ph idx="1"/>
          </p:nvPr>
        </p:nvSpPr>
        <p:spPr>
          <a:xfrm>
            <a:off x="5723439" y="1980729"/>
            <a:ext cx="5646404" cy="4195481"/>
          </a:xfrm>
        </p:spPr>
        <p:txBody>
          <a:bodyPr>
            <a:normAutofit/>
          </a:bodyPr>
          <a:lstStyle/>
          <a:p>
            <a:pPr marL="400050" lvl="1" indent="0">
              <a:buNone/>
            </a:pPr>
            <a:r>
              <a:rPr lang="en-US" sz="2000"/>
              <a:t>Write the algorithm that will ask the user (you) for the name of item X.</a:t>
            </a:r>
          </a:p>
          <a:p>
            <a:pPr marL="400050" lvl="1" indent="0">
              <a:buNone/>
            </a:pPr>
            <a:r>
              <a:rPr lang="en-US" sz="2000"/>
              <a:t>Then ask the user for the price of item X.</a:t>
            </a:r>
          </a:p>
          <a:p>
            <a:pPr marL="400050" lvl="1" indent="0">
              <a:buNone/>
            </a:pPr>
            <a:r>
              <a:rPr lang="en-US" sz="2000"/>
              <a:t>Finally, ask the user for desired quantity of item X.</a:t>
            </a:r>
          </a:p>
          <a:p>
            <a:pPr marL="400050" lvl="1" indent="0">
              <a:buNone/>
            </a:pPr>
            <a:r>
              <a:rPr lang="en-US" sz="2000"/>
              <a:t>Based on input, calculate how much you have to pay.</a:t>
            </a:r>
          </a:p>
          <a:p>
            <a:pPr marL="400050" lvl="1" indent="0">
              <a:buNone/>
            </a:pPr>
            <a:r>
              <a:rPr lang="en-US" sz="2000"/>
              <a:t>Write the message in the form: “To purchase </a:t>
            </a:r>
            <a:r>
              <a:rPr lang="en-US" sz="2000" b="1" i="1"/>
              <a:t>N</a:t>
            </a:r>
            <a:r>
              <a:rPr lang="en-US" sz="2000"/>
              <a:t> units of </a:t>
            </a:r>
            <a:r>
              <a:rPr lang="en-US" sz="2000" b="1" i="1"/>
              <a:t>X</a:t>
            </a:r>
            <a:r>
              <a:rPr lang="en-US" sz="2000"/>
              <a:t> you must pay </a:t>
            </a:r>
            <a:r>
              <a:rPr lang="en-US" sz="2000" b="1" i="1"/>
              <a:t>M</a:t>
            </a:r>
            <a:r>
              <a:rPr lang="en-US" sz="2000"/>
              <a:t> euros.”</a:t>
            </a:r>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53</a:t>
            </a:fld>
            <a:endParaRPr lang="en-US">
              <a:uFillTx/>
            </a:endParaRPr>
          </a:p>
        </p:txBody>
      </p:sp>
      <p:sp>
        <p:nvSpPr>
          <p:cNvPr id="5" name="TextBox 4"/>
          <p:cNvSpPr txBox="1"/>
          <p:nvPr/>
        </p:nvSpPr>
        <p:spPr>
          <a:xfrm>
            <a:off x="995027" y="1980729"/>
            <a:ext cx="4611689" cy="4001095"/>
          </a:xfrm>
          <a:prstGeom prst="rect">
            <a:avLst/>
          </a:prstGeom>
        </p:spPr>
        <p:txBody>
          <a:bodyPr wrap="square" rtlCol="0">
            <a:spAutoFit/>
          </a:bodyPr>
          <a:lstStyle/>
          <a:p>
            <a:r>
              <a:rPr lang="en-US" sz="2000"/>
              <a:t>If you get stuck, ask yourself the following questions:</a:t>
            </a:r>
          </a:p>
          <a:p>
            <a:endParaRPr lang="en-US" sz="2000"/>
          </a:p>
          <a:p>
            <a:r>
              <a:rPr lang="en-US" sz="2000" b="1">
                <a:solidFill>
                  <a:srgbClr val="FFC000"/>
                </a:solidFill>
              </a:rPr>
              <a:t>What do we have to do?</a:t>
            </a:r>
          </a:p>
          <a:p>
            <a:endParaRPr lang="en-US" sz="2000" b="1">
              <a:solidFill>
                <a:srgbClr val="FFC000"/>
              </a:solidFill>
            </a:endParaRPr>
          </a:p>
          <a:p>
            <a:endParaRPr lang="en-US" sz="2000" b="1">
              <a:solidFill>
                <a:srgbClr val="FFC000"/>
              </a:solidFill>
            </a:endParaRPr>
          </a:p>
          <a:p>
            <a:r>
              <a:rPr lang="en-US" sz="2000" b="1">
                <a:solidFill>
                  <a:srgbClr val="FFC000"/>
                </a:solidFill>
              </a:rPr>
              <a:t>What is given?</a:t>
            </a:r>
          </a:p>
          <a:p>
            <a:endParaRPr lang="en-US" sz="2000" b="1">
              <a:solidFill>
                <a:srgbClr val="FFC000"/>
              </a:solidFill>
            </a:endParaRPr>
          </a:p>
          <a:p>
            <a:endParaRPr lang="en-US" sz="2000" b="1">
              <a:solidFill>
                <a:srgbClr val="FFC000"/>
              </a:solidFill>
            </a:endParaRPr>
          </a:p>
          <a:p>
            <a:r>
              <a:rPr lang="en-US" sz="2000" b="1">
                <a:solidFill>
                  <a:srgbClr val="FFC000"/>
                </a:solidFill>
              </a:rPr>
              <a:t>How do we do it?</a:t>
            </a:r>
          </a:p>
          <a:p>
            <a:endParaRPr lang="en-US"/>
          </a:p>
          <a:p>
            <a:endParaRPr lang="en-US"/>
          </a:p>
          <a:p>
            <a:endParaRPr lang="en-US"/>
          </a:p>
        </p:txBody>
      </p:sp>
    </p:spTree>
    <p:extLst>
      <p:ext uri="{BB962C8B-B14F-4D97-AF65-F5344CB8AC3E}">
        <p14:creationId xmlns:p14="http://schemas.microsoft.com/office/powerpoint/2010/main" val="13286726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4 – exchange values</a:t>
            </a:r>
          </a:p>
        </p:txBody>
      </p:sp>
      <p:sp>
        <p:nvSpPr>
          <p:cNvPr id="3" name="Content Placeholder 2"/>
          <p:cNvSpPr>
            <a:spLocks noGrp="1"/>
          </p:cNvSpPr>
          <p:nvPr>
            <p:ph idx="1"/>
          </p:nvPr>
        </p:nvSpPr>
        <p:spPr/>
        <p:txBody>
          <a:bodyPr/>
          <a:lstStyle/>
          <a:p>
            <a:r>
              <a:rPr lang="en-US"/>
              <a:t>Problem: Write a program that will ask user to input two numeric variables A and B. Then exchange their values and print their results.</a:t>
            </a:r>
          </a:p>
          <a:p>
            <a:pPr marL="0" indent="0">
              <a:buNone/>
            </a:pPr>
            <a:r>
              <a:rPr lang="en-US"/>
              <a:t>	For example, if user enters A = 5, B = 3, the program should output</a:t>
            </a:r>
          </a:p>
          <a:p>
            <a:pPr marL="0" indent="0">
              <a:buNone/>
            </a:pPr>
            <a:r>
              <a:rPr lang="en-US"/>
              <a:t>	A = 3, B = 5</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54</a:t>
            </a:fld>
            <a:endParaRPr lang="en-US">
              <a:uFillTx/>
            </a:endParaRPr>
          </a:p>
        </p:txBody>
      </p:sp>
    </p:spTree>
    <p:extLst>
      <p:ext uri="{BB962C8B-B14F-4D97-AF65-F5344CB8AC3E}">
        <p14:creationId xmlns:p14="http://schemas.microsoft.com/office/powerpoint/2010/main" val="1056176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4 – exchange values</a:t>
            </a:r>
          </a:p>
        </p:txBody>
      </p:sp>
      <p:sp>
        <p:nvSpPr>
          <p:cNvPr id="3" name="Content Placeholder 2"/>
          <p:cNvSpPr>
            <a:spLocks noGrp="1"/>
          </p:cNvSpPr>
          <p:nvPr>
            <p:ph sz="half" idx="1"/>
          </p:nvPr>
        </p:nvSpPr>
        <p:spPr/>
        <p:txBody>
          <a:bodyPr>
            <a:normAutofit/>
          </a:bodyPr>
          <a:lstStyle/>
          <a:p>
            <a:r>
              <a:rPr lang="en-US"/>
              <a:t>Problem: Write a program that will ask user to input two numeric variables A and B. Then exchange their values and print their results.</a:t>
            </a:r>
          </a:p>
          <a:p>
            <a:pPr marL="0" indent="0">
              <a:buNone/>
            </a:pPr>
            <a:r>
              <a:rPr lang="en-US"/>
              <a:t>	For example, if user enters </a:t>
            </a:r>
          </a:p>
          <a:p>
            <a:pPr marL="0" indent="0">
              <a:buNone/>
            </a:pPr>
            <a:r>
              <a:rPr lang="en-US"/>
              <a:t>	A = 5, B = 3, the program </a:t>
            </a:r>
          </a:p>
          <a:p>
            <a:pPr marL="0" indent="0">
              <a:buNone/>
            </a:pPr>
            <a:r>
              <a:rPr lang="en-US"/>
              <a:t>	should output A = 3, B = 5</a:t>
            </a:r>
          </a:p>
          <a:p>
            <a:endParaRPr lang="en-US"/>
          </a:p>
        </p:txBody>
      </p:sp>
      <p:sp>
        <p:nvSpPr>
          <p:cNvPr id="4" name="Content Placeholder 3"/>
          <p:cNvSpPr>
            <a:spLocks noGrp="1"/>
          </p:cNvSpPr>
          <p:nvPr>
            <p:ph sz="half" idx="2"/>
          </p:nvPr>
        </p:nvSpPr>
        <p:spPr/>
        <p:txBody>
          <a:bodyPr>
            <a:normAutofit/>
          </a:bodyPr>
          <a:lstStyle/>
          <a:p>
            <a:r>
              <a:rPr lang="en-US" dirty="0"/>
              <a:t>Let’s tackle the problem in the same way …</a:t>
            </a:r>
          </a:p>
          <a:p>
            <a:r>
              <a:rPr lang="en-US" b="1" dirty="0">
                <a:solidFill>
                  <a:srgbClr val="FFC000"/>
                </a:solidFill>
              </a:rPr>
              <a:t>What do we have to do?</a:t>
            </a:r>
          </a:p>
          <a:p>
            <a:pPr marL="0" indent="0">
              <a:buNone/>
            </a:pPr>
            <a:r>
              <a:rPr lang="en-US" dirty="0"/>
              <a:t>	Print A and B</a:t>
            </a:r>
            <a:endParaRPr lang="en-US" b="1" dirty="0">
              <a:solidFill>
                <a:srgbClr val="FFC000"/>
              </a:solidFill>
            </a:endParaRPr>
          </a:p>
          <a:p>
            <a:r>
              <a:rPr lang="en-US" b="1" dirty="0">
                <a:solidFill>
                  <a:srgbClr val="FFC000"/>
                </a:solidFill>
              </a:rPr>
              <a:t>What is given?</a:t>
            </a:r>
          </a:p>
          <a:p>
            <a:pPr marL="0" indent="0">
              <a:buNone/>
            </a:pPr>
            <a:r>
              <a:rPr lang="en-US" dirty="0"/>
              <a:t>	A and B</a:t>
            </a:r>
            <a:endParaRPr lang="en-US" b="1" dirty="0">
              <a:solidFill>
                <a:srgbClr val="FFC000"/>
              </a:solidFill>
            </a:endParaRPr>
          </a:p>
          <a:p>
            <a:r>
              <a:rPr lang="en-US" b="1" dirty="0">
                <a:solidFill>
                  <a:srgbClr val="FFC000"/>
                </a:solidFill>
              </a:rPr>
              <a:t>How do we do it?</a:t>
            </a:r>
            <a:endParaRPr lang="en-US" dirty="0"/>
          </a:p>
          <a:p>
            <a:pPr marL="0" indent="0">
              <a:buNone/>
            </a:pPr>
            <a:r>
              <a:rPr lang="en-US" dirty="0"/>
              <a:t>	We exchange values</a:t>
            </a:r>
          </a:p>
          <a:p>
            <a:pPr marL="0" indent="0">
              <a:buNone/>
            </a:pPr>
            <a:r>
              <a:rPr lang="en-US" dirty="0"/>
              <a:t>	So, A = B and B = A</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55</a:t>
            </a:fld>
            <a:endParaRPr lang="en-US">
              <a:uFillTx/>
            </a:endParaRPr>
          </a:p>
        </p:txBody>
      </p:sp>
    </p:spTree>
    <p:extLst>
      <p:ext uri="{BB962C8B-B14F-4D97-AF65-F5344CB8AC3E}">
        <p14:creationId xmlns:p14="http://schemas.microsoft.com/office/powerpoint/2010/main" val="2704148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4 – exchange values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9582" y="3114198"/>
            <a:ext cx="2401252" cy="3179497"/>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56</a:t>
            </a:fld>
            <a:endParaRPr lang="en-US">
              <a:uFillTx/>
            </a:endParaRPr>
          </a:p>
        </p:txBody>
      </p:sp>
      <p:sp>
        <p:nvSpPr>
          <p:cNvPr id="6" name="Oval Callout 5"/>
          <p:cNvSpPr/>
          <p:nvPr/>
        </p:nvSpPr>
        <p:spPr>
          <a:xfrm>
            <a:off x="2090076" y="1977548"/>
            <a:ext cx="5334000" cy="2273300"/>
          </a:xfrm>
          <a:prstGeom prst="wedgeEllipseCallout">
            <a:avLst>
              <a:gd name="adj1" fmla="val 51468"/>
              <a:gd name="adj2" fmla="val 54679"/>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b="1">
                <a:ln/>
                <a:solidFill>
                  <a:schemeClr val="bg1"/>
                </a:solidFill>
              </a:rPr>
              <a:t>So close, yet so far!</a:t>
            </a:r>
          </a:p>
          <a:p>
            <a:pPr algn="ctr"/>
            <a:endParaRPr lang="en-US" b="1">
              <a:ln/>
              <a:solidFill>
                <a:schemeClr val="bg1"/>
              </a:solidFill>
            </a:endParaRPr>
          </a:p>
          <a:p>
            <a:pPr algn="ctr"/>
            <a:r>
              <a:rPr lang="en-US" b="1">
                <a:ln/>
                <a:solidFill>
                  <a:schemeClr val="bg1"/>
                </a:solidFill>
              </a:rPr>
              <a:t>In Computer Science there are only 10 types of programs.</a:t>
            </a:r>
          </a:p>
          <a:p>
            <a:pPr algn="ctr"/>
            <a:r>
              <a:rPr lang="en-US" b="1">
                <a:ln/>
                <a:solidFill>
                  <a:schemeClr val="bg1"/>
                </a:solidFill>
              </a:rPr>
              <a:t>-------------</a:t>
            </a:r>
          </a:p>
          <a:p>
            <a:pPr algn="ctr"/>
            <a:r>
              <a:rPr lang="en-US" b="1">
                <a:ln/>
                <a:solidFill>
                  <a:schemeClr val="bg1"/>
                </a:solidFill>
              </a:rPr>
              <a:t>Those that work flawlessly, and those that don’t. </a:t>
            </a:r>
          </a:p>
        </p:txBody>
      </p:sp>
    </p:spTree>
    <p:extLst>
      <p:ext uri="{BB962C8B-B14F-4D97-AF65-F5344CB8AC3E}">
        <p14:creationId xmlns:p14="http://schemas.microsoft.com/office/powerpoint/2010/main" val="3705950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4 – exchange values</a:t>
            </a:r>
          </a:p>
        </p:txBody>
      </p:sp>
      <p:sp>
        <p:nvSpPr>
          <p:cNvPr id="3" name="Content Placeholder 2"/>
          <p:cNvSpPr>
            <a:spLocks noGrp="1"/>
          </p:cNvSpPr>
          <p:nvPr>
            <p:ph idx="1"/>
          </p:nvPr>
        </p:nvSpPr>
        <p:spPr/>
        <p:txBody>
          <a:bodyPr/>
          <a:lstStyle/>
          <a:p>
            <a:r>
              <a:rPr lang="en-US" dirty="0"/>
              <a:t>If we were to write an algorithm and implement it according to the previous proposal, we wouldn’t get the desired result. </a:t>
            </a:r>
          </a:p>
          <a:p>
            <a:pPr marL="0" indent="0">
              <a:buNone/>
            </a:pPr>
            <a:r>
              <a:rPr lang="en-US" dirty="0"/>
              <a:t>	If the input was A = 5, B = 3, we would either get A = 3, B = 3, or A = 5, B = 5 (depending on the order you made the value assignment)</a:t>
            </a:r>
          </a:p>
          <a:p>
            <a:r>
              <a:rPr lang="en-US" dirty="0"/>
              <a:t>You don’t have to take my word for it. Try to implement it. We learn through trial and error.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57</a:t>
            </a:fld>
            <a:endParaRPr lang="en-US">
              <a:uFillTx/>
            </a:endParaRPr>
          </a:p>
        </p:txBody>
      </p:sp>
    </p:spTree>
    <p:extLst>
      <p:ext uri="{BB962C8B-B14F-4D97-AF65-F5344CB8AC3E}">
        <p14:creationId xmlns:p14="http://schemas.microsoft.com/office/powerpoint/2010/main" val="3494481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4 – exchange values</a:t>
            </a:r>
          </a:p>
        </p:txBody>
      </p:sp>
      <p:sp>
        <p:nvSpPr>
          <p:cNvPr id="3" name="Content Placeholder 2"/>
          <p:cNvSpPr>
            <a:spLocks noGrp="1"/>
          </p:cNvSpPr>
          <p:nvPr>
            <p:ph idx="1"/>
          </p:nvPr>
        </p:nvSpPr>
        <p:spPr/>
        <p:txBody>
          <a:bodyPr>
            <a:normAutofit lnSpcReduction="10000"/>
          </a:bodyPr>
          <a:lstStyle/>
          <a:p>
            <a:r>
              <a:rPr lang="en-US" dirty="0"/>
              <a:t>Let’s zoom in and figure out the problem.</a:t>
            </a:r>
          </a:p>
          <a:p>
            <a:endParaRPr lang="en-US" dirty="0"/>
          </a:p>
          <a:p>
            <a:pPr marL="0" indent="0">
              <a:buNone/>
            </a:pPr>
            <a:endParaRPr lang="en-US" dirty="0"/>
          </a:p>
          <a:p>
            <a:pPr marL="0" indent="0">
              <a:buNone/>
            </a:pPr>
            <a:endParaRPr lang="en-US" dirty="0"/>
          </a:p>
          <a:p>
            <a:r>
              <a:rPr lang="en-US" dirty="0"/>
              <a:t>Let’s try one step at a time…</a:t>
            </a:r>
          </a:p>
          <a:p>
            <a:pPr marL="457200" indent="-457200">
              <a:buFont typeface="+mj-lt"/>
              <a:buAutoNum type="arabicParenR"/>
            </a:pPr>
            <a:r>
              <a:rPr lang="en-US" dirty="0"/>
              <a:t>A = 5</a:t>
            </a:r>
          </a:p>
          <a:p>
            <a:pPr marL="457200" indent="-457200">
              <a:buFont typeface="+mj-lt"/>
              <a:buAutoNum type="arabicParenR"/>
            </a:pPr>
            <a:r>
              <a:rPr lang="en-US" dirty="0"/>
              <a:t>B = 3</a:t>
            </a:r>
          </a:p>
          <a:p>
            <a:pPr marL="457200" indent="-457200">
              <a:buFont typeface="+mj-lt"/>
              <a:buAutoNum type="arabicParenR"/>
            </a:pPr>
            <a:r>
              <a:rPr lang="en-US" dirty="0"/>
              <a:t>A = B</a:t>
            </a:r>
          </a:p>
          <a:p>
            <a:pPr marL="457200" indent="-457200">
              <a:buFont typeface="+mj-lt"/>
              <a:buAutoNum type="arabicParenR"/>
            </a:pPr>
            <a:r>
              <a:rPr lang="en-US" dirty="0"/>
              <a:t>B = A</a:t>
            </a:r>
          </a:p>
          <a:p>
            <a:pPr marL="457200" indent="-457200">
              <a:buFont typeface="+mj-lt"/>
              <a:buAutoNum type="arabicParenR"/>
            </a:pPr>
            <a:r>
              <a:rPr lang="en-US" dirty="0"/>
              <a:t>print(A,B)</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58</a:t>
            </a:fld>
            <a:endParaRPr lang="en-US">
              <a:uFillTx/>
            </a:endParaRPr>
          </a:p>
        </p:txBody>
      </p:sp>
      <p:sp>
        <p:nvSpPr>
          <p:cNvPr id="5" name="TextBox 4"/>
          <p:cNvSpPr txBox="1"/>
          <p:nvPr/>
        </p:nvSpPr>
        <p:spPr>
          <a:xfrm>
            <a:off x="3176337" y="2454442"/>
            <a:ext cx="3015569" cy="1200329"/>
          </a:xfrm>
          <a:prstGeom prst="rect">
            <a:avLst/>
          </a:prstGeom>
          <a:solidFill>
            <a:schemeClr val="accent1"/>
          </a:solidFill>
        </p:spPr>
        <p:txBody>
          <a:bodyPr wrap="none" rtlCol="0">
            <a:spAutoFit/>
          </a:bodyPr>
          <a:lstStyle/>
          <a:p>
            <a:r>
              <a:rPr lang="en-US" b="1">
                <a:solidFill>
                  <a:srgbClr val="FFC000"/>
                </a:solidFill>
              </a:rPr>
              <a:t>How do we do it?</a:t>
            </a:r>
            <a:endParaRPr lang="en-US"/>
          </a:p>
          <a:p>
            <a:r>
              <a:rPr lang="en-US"/>
              <a:t>	We exchange values</a:t>
            </a:r>
          </a:p>
          <a:p>
            <a:r>
              <a:rPr lang="en-US"/>
              <a:t>	So, A = B and B = A</a:t>
            </a:r>
          </a:p>
          <a:p>
            <a:endParaRPr lang="en-US"/>
          </a:p>
        </p:txBody>
      </p:sp>
      <p:sp>
        <p:nvSpPr>
          <p:cNvPr id="6" name="TextBox 5"/>
          <p:cNvSpPr txBox="1"/>
          <p:nvPr/>
        </p:nvSpPr>
        <p:spPr>
          <a:xfrm>
            <a:off x="5739062" y="4150658"/>
            <a:ext cx="4772460" cy="1938992"/>
          </a:xfrm>
          <a:prstGeom prst="rect">
            <a:avLst/>
          </a:prstGeom>
        </p:spPr>
        <p:txBody>
          <a:bodyPr wrap="none" rtlCol="0">
            <a:spAutoFit/>
          </a:bodyPr>
          <a:lstStyle/>
          <a:p>
            <a:r>
              <a:rPr lang="en-US" sz="2000"/>
              <a:t>A = 5</a:t>
            </a:r>
          </a:p>
          <a:p>
            <a:r>
              <a:rPr lang="en-US" sz="2000"/>
              <a:t>A = 5, B = 3</a:t>
            </a:r>
          </a:p>
          <a:p>
            <a:endParaRPr lang="en-US" sz="2000"/>
          </a:p>
          <a:p>
            <a:r>
              <a:rPr lang="en-US" sz="2000"/>
              <a:t>A = B   =&gt;   </a:t>
            </a:r>
            <a:r>
              <a:rPr lang="en-US" sz="2000" b="1">
                <a:solidFill>
                  <a:srgbClr val="FFC000"/>
                </a:solidFill>
              </a:rPr>
              <a:t>A = 3</a:t>
            </a:r>
            <a:r>
              <a:rPr lang="en-US" sz="2000"/>
              <a:t>			A = 3, B = 3</a:t>
            </a:r>
          </a:p>
          <a:p>
            <a:r>
              <a:rPr lang="en-US" sz="2000" b="1">
                <a:solidFill>
                  <a:srgbClr val="FFC000"/>
                </a:solidFill>
              </a:rPr>
              <a:t>B = A   </a:t>
            </a:r>
            <a:r>
              <a:rPr lang="en-US" sz="2000"/>
              <a:t>=&gt;   B = 3 			A = 3, B = 3</a:t>
            </a:r>
          </a:p>
          <a:p>
            <a:r>
              <a:rPr lang="en-US" sz="2000"/>
              <a:t>print(A, B)   =&gt;   print(3, 3)</a:t>
            </a:r>
          </a:p>
        </p:txBody>
      </p:sp>
      <p:sp>
        <p:nvSpPr>
          <p:cNvPr id="7" name="Explosion 2 6"/>
          <p:cNvSpPr/>
          <p:nvPr/>
        </p:nvSpPr>
        <p:spPr>
          <a:xfrm>
            <a:off x="6328609" y="679572"/>
            <a:ext cx="5794269" cy="4198873"/>
          </a:xfrm>
          <a:prstGeom prst="irregularSeal2">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a:t>This is the problem!</a:t>
            </a:r>
          </a:p>
          <a:p>
            <a:pPr algn="ctr"/>
            <a:endParaRPr lang="en-US"/>
          </a:p>
          <a:p>
            <a:pPr algn="ctr"/>
            <a:r>
              <a:rPr lang="en-US"/>
              <a:t>When we assign the value variable B holds to variable A, we lose A’s former value (5).</a:t>
            </a:r>
          </a:p>
        </p:txBody>
      </p:sp>
      <p:cxnSp>
        <p:nvCxnSpPr>
          <p:cNvPr id="8" name="Straight Arrow Connector 7"/>
          <p:cNvCxnSpPr/>
          <p:nvPr/>
        </p:nvCxnSpPr>
        <p:spPr>
          <a:xfrm flipH="1">
            <a:off x="2322096" y="3356811"/>
            <a:ext cx="5173578" cy="1660357"/>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050506" y="3765884"/>
            <a:ext cx="878305" cy="1431758"/>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036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 presetClass="entr" presetSubtype="3"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Thinking outside the box</a:t>
            </a:r>
          </a:p>
        </p:txBody>
      </p:sp>
      <p:sp>
        <p:nvSpPr>
          <p:cNvPr id="3" name="Content Placeholder 2"/>
          <p:cNvSpPr>
            <a:spLocks noGrp="1"/>
          </p:cNvSpPr>
          <p:nvPr>
            <p:ph idx="1"/>
          </p:nvPr>
        </p:nvSpPr>
        <p:spPr/>
        <p:txBody>
          <a:bodyPr/>
          <a:lstStyle/>
          <a:p>
            <a:r>
              <a:rPr lang="en-US"/>
              <a:t>As programmers we have to think outside the box. The following problem illustrates the concept well:</a:t>
            </a:r>
          </a:p>
          <a:p>
            <a:r>
              <a:rPr lang="en-US"/>
              <a:t>Connect all 9 dots with 4 straight lines without lifting (interrupting stroke)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59</a:t>
            </a:fld>
            <a:endParaRPr lang="en-US">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629" y="4244992"/>
            <a:ext cx="2114549" cy="18771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868" y="3665521"/>
            <a:ext cx="2860174" cy="3036067"/>
          </a:xfrm>
          <a:prstGeom prst="rect">
            <a:avLst/>
          </a:prstGeom>
        </p:spPr>
      </p:pic>
    </p:spTree>
    <p:extLst>
      <p:ext uri="{BB962C8B-B14F-4D97-AF65-F5344CB8AC3E}">
        <p14:creationId xmlns:p14="http://schemas.microsoft.com/office/powerpoint/2010/main" val="267213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variable?</a:t>
            </a:r>
          </a:p>
        </p:txBody>
      </p:sp>
      <p:sp>
        <p:nvSpPr>
          <p:cNvPr id="3" name="Content Placeholder 2"/>
          <p:cNvSpPr>
            <a:spLocks noGrp="1"/>
          </p:cNvSpPr>
          <p:nvPr>
            <p:ph idx="1"/>
          </p:nvPr>
        </p:nvSpPr>
        <p:spPr/>
        <p:txBody>
          <a:bodyPr/>
          <a:lstStyle/>
          <a:p>
            <a:r>
              <a:rPr lang="en-US" dirty="0"/>
              <a:t>The easy way to understand a variable is to think of it as a box.</a:t>
            </a:r>
          </a:p>
          <a:p>
            <a:r>
              <a:rPr lang="en-US" dirty="0"/>
              <a:t>In computer science, in that box (variable) we put information.</a:t>
            </a:r>
          </a:p>
          <a:p>
            <a:endParaRPr lang="en-US" dirty="0"/>
          </a:p>
          <a:p>
            <a:endParaRPr lang="en-US" dirty="0"/>
          </a:p>
          <a:p>
            <a:endParaRPr lang="en-US" dirty="0"/>
          </a:p>
          <a:p>
            <a:endParaRPr lang="en-US" dirty="0"/>
          </a:p>
          <a:p>
            <a:pPr marL="0" indent="0">
              <a:buNone/>
            </a:pPr>
            <a:endParaRPr lang="en-US" dirty="0"/>
          </a:p>
          <a:p>
            <a:r>
              <a:rPr lang="en-US" dirty="0"/>
              <a:t>Let’s say we want to store the number 5. We pick a box, give some name to it (so we can reference it), for example A. Then we put a number 5 inside box (variable) A. Simple.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129" y="2995120"/>
            <a:ext cx="2355530" cy="2135680"/>
          </a:xfrm>
          <a:prstGeom prst="rect">
            <a:avLst/>
          </a:prstGeom>
        </p:spPr>
      </p:pic>
    </p:spTree>
    <p:extLst>
      <p:ext uri="{BB962C8B-B14F-4D97-AF65-F5344CB8AC3E}">
        <p14:creationId xmlns:p14="http://schemas.microsoft.com/office/powerpoint/2010/main" val="1116806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4 – exchange values</a:t>
            </a:r>
          </a:p>
        </p:txBody>
      </p:sp>
      <p:sp>
        <p:nvSpPr>
          <p:cNvPr id="3" name="Content Placeholder 2"/>
          <p:cNvSpPr>
            <a:spLocks noGrp="1"/>
          </p:cNvSpPr>
          <p:nvPr>
            <p:ph idx="1"/>
          </p:nvPr>
        </p:nvSpPr>
        <p:spPr/>
        <p:txBody>
          <a:bodyPr/>
          <a:lstStyle/>
          <a:p>
            <a:r>
              <a:rPr lang="en-US"/>
              <a:t>Going back to our example; our problem is that we lose the former value of A when we do the assignment.</a:t>
            </a:r>
          </a:p>
          <a:p>
            <a:r>
              <a:rPr lang="en-US"/>
              <a:t>To solve it, we need a way to </a:t>
            </a:r>
            <a:r>
              <a:rPr lang="en-US" b="1"/>
              <a:t>STORE</a:t>
            </a:r>
            <a:r>
              <a:rPr lang="en-US"/>
              <a:t> that value </a:t>
            </a:r>
            <a:r>
              <a:rPr lang="en-US" b="1"/>
              <a:t>somewhere</a:t>
            </a:r>
            <a:r>
              <a:rPr lang="en-US"/>
              <a:t>.</a:t>
            </a:r>
          </a:p>
          <a:p>
            <a:r>
              <a:rPr lang="en-US"/>
              <a:t>How can we do it?</a:t>
            </a:r>
          </a:p>
          <a:p>
            <a:endParaRPr lang="en-US"/>
          </a:p>
          <a:p>
            <a:r>
              <a:rPr lang="en-US"/>
              <a:t>Remember, variables are “boxes” to store information.</a:t>
            </a:r>
          </a:p>
          <a:p>
            <a:r>
              <a:rPr lang="en-US"/>
              <a:t>So, we just need one more variable to temporarily hold the value.</a:t>
            </a:r>
          </a:p>
          <a:p>
            <a:pPr marL="457200" lvl="1" indent="0">
              <a:buNone/>
            </a:pPr>
            <a:r>
              <a:rPr lang="en-US"/>
              <a:t>	(no one said we are not allowed to add additional variables)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60</a:t>
            </a:fld>
            <a:endParaRPr lang="en-US">
              <a:uFillTx/>
            </a:endParaRPr>
          </a:p>
        </p:txBody>
      </p:sp>
    </p:spTree>
    <p:extLst>
      <p:ext uri="{BB962C8B-B14F-4D97-AF65-F5344CB8AC3E}">
        <p14:creationId xmlns:p14="http://schemas.microsoft.com/office/powerpoint/2010/main" val="167991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1000"/>
                                        <p:tgtEl>
                                          <p:spTgt spid="3">
                                            <p:txEl>
                                              <p:pRg st="6" end="6"/>
                                            </p:txEl>
                                          </p:spTgt>
                                        </p:tgtEl>
                                      </p:cBhvr>
                                    </p:animEffect>
                                    <p:anim calcmode="lin" valueType="num">
                                      <p:cBhvr>
                                        <p:cTn id="2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4 – exchange values</a:t>
            </a:r>
          </a:p>
        </p:txBody>
      </p:sp>
      <p:sp>
        <p:nvSpPr>
          <p:cNvPr id="3" name="Content Placeholder 2"/>
          <p:cNvSpPr>
            <a:spLocks noGrp="1"/>
          </p:cNvSpPr>
          <p:nvPr>
            <p:ph idx="1"/>
          </p:nvPr>
        </p:nvSpPr>
        <p:spPr>
          <a:xfrm>
            <a:off x="1103312" y="2052918"/>
            <a:ext cx="9092874" cy="4195481"/>
          </a:xfrm>
        </p:spPr>
        <p:txBody>
          <a:bodyPr/>
          <a:lstStyle/>
          <a:p>
            <a:r>
              <a:rPr lang="en-US"/>
              <a:t>Therefore, we can add variable T (as temporary).</a:t>
            </a:r>
          </a:p>
          <a:p>
            <a:r>
              <a:rPr lang="en-US"/>
              <a:t>Then solve the problem like this:</a:t>
            </a:r>
          </a:p>
          <a:p>
            <a:pPr marL="457200" lvl="1" indent="0">
              <a:buNone/>
            </a:pPr>
            <a:r>
              <a:rPr lang="en-US"/>
              <a:t>T = A			T will store the value A has</a:t>
            </a:r>
          </a:p>
          <a:p>
            <a:pPr marL="457200" lvl="1" indent="0">
              <a:buNone/>
            </a:pPr>
            <a:r>
              <a:rPr lang="en-US"/>
              <a:t>A = B			we destroy the old value of A and assign the value B has</a:t>
            </a:r>
          </a:p>
          <a:p>
            <a:pPr marL="457200" lvl="1" indent="0">
              <a:buNone/>
            </a:pPr>
            <a:r>
              <a:rPr lang="en-US"/>
              <a:t>					but it is not a problem, since we safely stored it in T</a:t>
            </a:r>
          </a:p>
          <a:p>
            <a:pPr marL="457200" lvl="1" indent="0">
              <a:buNone/>
            </a:pPr>
            <a:r>
              <a:rPr lang="en-US"/>
              <a:t>B = T			B can now take the value T has (which is original A’s value)</a:t>
            </a:r>
          </a:p>
          <a:p>
            <a:pPr marL="457200" lvl="1" indent="0">
              <a:buNone/>
            </a:pPr>
            <a:r>
              <a:rPr lang="en-US"/>
              <a:t>					* At this point we no longer need T; </a:t>
            </a:r>
          </a:p>
          <a:p>
            <a:pPr marL="457200" lvl="1" indent="0">
              <a:buNone/>
            </a:pPr>
            <a:r>
              <a:rPr lang="en-US"/>
              <a:t>					in other languages it could be deallocated;</a:t>
            </a:r>
          </a:p>
          <a:p>
            <a:pPr marL="457200" lvl="1" indent="0">
              <a:buNone/>
            </a:pPr>
            <a:r>
              <a:rPr lang="en-US"/>
              <a:t>					Python will take care of this for us.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61</a:t>
            </a:fld>
            <a:endParaRPr lang="en-US">
              <a:uFillTx/>
            </a:endParaRPr>
          </a:p>
        </p:txBody>
      </p:sp>
    </p:spTree>
    <p:extLst>
      <p:ext uri="{BB962C8B-B14F-4D97-AF65-F5344CB8AC3E}">
        <p14:creationId xmlns:p14="http://schemas.microsoft.com/office/powerpoint/2010/main" val="3548868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4 – exchange values</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636967" y="1887006"/>
            <a:ext cx="3150929" cy="4795646"/>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01270" y="1887006"/>
            <a:ext cx="4816129" cy="2817341"/>
          </a:xfr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62</a:t>
            </a:fld>
            <a:endParaRPr lang="en-US">
              <a:uFillTx/>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659" y="5354052"/>
            <a:ext cx="6158458" cy="1235171"/>
          </a:xfrm>
          <a:prstGeom prst="rect">
            <a:avLst/>
          </a:prstGeom>
        </p:spPr>
      </p:pic>
    </p:spTree>
    <p:extLst>
      <p:ext uri="{BB962C8B-B14F-4D97-AF65-F5344CB8AC3E}">
        <p14:creationId xmlns:p14="http://schemas.microsoft.com/office/powerpoint/2010/main" val="1304836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5 – extract digit</a:t>
            </a:r>
          </a:p>
        </p:txBody>
      </p:sp>
      <p:sp>
        <p:nvSpPr>
          <p:cNvPr id="3" name="Content Placeholder 2"/>
          <p:cNvSpPr>
            <a:spLocks noGrp="1"/>
          </p:cNvSpPr>
          <p:nvPr>
            <p:ph idx="1"/>
          </p:nvPr>
        </p:nvSpPr>
        <p:spPr/>
        <p:txBody>
          <a:bodyPr/>
          <a:lstStyle/>
          <a:p>
            <a:r>
              <a:rPr lang="en-US" dirty="0"/>
              <a:t>Problem: Write a program that will ask the user to input some numeric value. Then, print the last digit for the number the user has entered.</a:t>
            </a:r>
          </a:p>
          <a:p>
            <a:pPr marL="0" indent="0">
              <a:buNone/>
            </a:pPr>
            <a:r>
              <a:rPr lang="en-US" dirty="0"/>
              <a:t>	For example, if user enters N = 52</a:t>
            </a:r>
            <a:r>
              <a:rPr lang="en-US" b="1" dirty="0"/>
              <a:t>3</a:t>
            </a:r>
            <a:r>
              <a:rPr lang="en-US" dirty="0"/>
              <a:t>, the program should print 3.</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63</a:t>
            </a:fld>
            <a:endParaRPr lang="en-US">
              <a:uFillTx/>
            </a:endParaRPr>
          </a:p>
        </p:txBody>
      </p:sp>
    </p:spTree>
    <p:extLst>
      <p:ext uri="{BB962C8B-B14F-4D97-AF65-F5344CB8AC3E}">
        <p14:creationId xmlns:p14="http://schemas.microsoft.com/office/powerpoint/2010/main" val="705307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5 – extract digit</a:t>
            </a:r>
          </a:p>
        </p:txBody>
      </p:sp>
      <p:sp>
        <p:nvSpPr>
          <p:cNvPr id="3" name="Content Placeholder 2"/>
          <p:cNvSpPr>
            <a:spLocks noGrp="1"/>
          </p:cNvSpPr>
          <p:nvPr>
            <p:ph idx="1"/>
          </p:nvPr>
        </p:nvSpPr>
        <p:spPr/>
        <p:txBody>
          <a:bodyPr/>
          <a:lstStyle/>
          <a:p>
            <a:r>
              <a:rPr lang="en-US"/>
              <a:t>There is a huge collection of problems that tackle digit extraction.</a:t>
            </a:r>
          </a:p>
          <a:p>
            <a:r>
              <a:rPr lang="en-US"/>
              <a:t>In general, the solution requires manipulation with BASE NUMBER (check: </a:t>
            </a:r>
            <a:r>
              <a:rPr lang="en-US" i="1"/>
              <a:t>numeral systems</a:t>
            </a:r>
            <a:r>
              <a:rPr lang="en-US"/>
              <a:t> lesson), and careful selection of FLOAT, and FLOOR division and MODULO operation.</a:t>
            </a:r>
          </a:p>
          <a:p>
            <a:endParaRPr lang="en-US"/>
          </a:p>
          <a:p>
            <a:r>
              <a:rPr lang="en-US"/>
              <a:t>In this problem, it is straightforward what is input and output. We should only focus on HOW to get the desired result.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64</a:t>
            </a:fld>
            <a:endParaRPr lang="en-US">
              <a:uFillTx/>
            </a:endParaRPr>
          </a:p>
        </p:txBody>
      </p:sp>
    </p:spTree>
    <p:extLst>
      <p:ext uri="{BB962C8B-B14F-4D97-AF65-F5344CB8AC3E}">
        <p14:creationId xmlns:p14="http://schemas.microsoft.com/office/powerpoint/2010/main" val="946444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5 – extract digit</a:t>
            </a:r>
          </a:p>
        </p:txBody>
      </p:sp>
      <p:sp>
        <p:nvSpPr>
          <p:cNvPr id="3" name="Content Placeholder 2"/>
          <p:cNvSpPr>
            <a:spLocks noGrp="1"/>
          </p:cNvSpPr>
          <p:nvPr>
            <p:ph idx="1"/>
          </p:nvPr>
        </p:nvSpPr>
        <p:spPr/>
        <p:txBody>
          <a:bodyPr/>
          <a:lstStyle/>
          <a:p>
            <a:r>
              <a:rPr lang="en-US"/>
              <a:t>Applying the knowledge of numeral systems makes this problem easy. Dividing (FLOOR division) any number with its base will return all digits except the last as the quotient, and the last one as the remainder. </a:t>
            </a:r>
          </a:p>
          <a:p>
            <a:r>
              <a:rPr lang="en-US"/>
              <a:t>Let’s take a look:</a:t>
            </a:r>
          </a:p>
          <a:p>
            <a:pPr marL="0" indent="0">
              <a:buNone/>
            </a:pPr>
            <a:r>
              <a:rPr lang="en-US"/>
              <a:t>					(</a:t>
            </a:r>
            <a:r>
              <a:rPr lang="en-US">
                <a:solidFill>
                  <a:srgbClr val="00B0F0"/>
                </a:solidFill>
              </a:rPr>
              <a:t>123</a:t>
            </a:r>
            <a:r>
              <a:rPr lang="en-US"/>
              <a:t>4)</a:t>
            </a:r>
            <a:r>
              <a:rPr lang="en-US" b="1" baseline="-25000">
                <a:solidFill>
                  <a:srgbClr val="FFC000"/>
                </a:solidFill>
              </a:rPr>
              <a:t>10</a:t>
            </a:r>
            <a:r>
              <a:rPr lang="en-US"/>
              <a:t> // </a:t>
            </a:r>
            <a:r>
              <a:rPr lang="en-US" b="1">
                <a:solidFill>
                  <a:srgbClr val="FFC000"/>
                </a:solidFill>
              </a:rPr>
              <a:t>10</a:t>
            </a:r>
            <a:r>
              <a:rPr lang="en-US">
                <a:solidFill>
                  <a:srgbClr val="FFC000"/>
                </a:solidFill>
              </a:rPr>
              <a:t> </a:t>
            </a:r>
            <a:r>
              <a:rPr lang="en-US"/>
              <a:t>=  </a:t>
            </a:r>
            <a:r>
              <a:rPr lang="en-US">
                <a:solidFill>
                  <a:srgbClr val="00B0F0"/>
                </a:solidFill>
              </a:rPr>
              <a:t>123</a:t>
            </a:r>
          </a:p>
          <a:p>
            <a:pPr marL="0" indent="0">
              <a:buNone/>
            </a:pPr>
            <a:r>
              <a:rPr lang="en-US"/>
              <a:t>					(123</a:t>
            </a:r>
            <a:r>
              <a:rPr lang="en-US">
                <a:solidFill>
                  <a:srgbClr val="92D050"/>
                </a:solidFill>
              </a:rPr>
              <a:t>4</a:t>
            </a:r>
            <a:r>
              <a:rPr lang="en-US"/>
              <a:t>)</a:t>
            </a:r>
            <a:r>
              <a:rPr lang="en-US" b="1" baseline="-25000">
                <a:solidFill>
                  <a:srgbClr val="FFC000"/>
                </a:solidFill>
              </a:rPr>
              <a:t>10</a:t>
            </a:r>
            <a:r>
              <a:rPr lang="en-US"/>
              <a:t> % </a:t>
            </a:r>
            <a:r>
              <a:rPr lang="en-US" b="1">
                <a:solidFill>
                  <a:srgbClr val="FFC000"/>
                </a:solidFill>
              </a:rPr>
              <a:t>10</a:t>
            </a:r>
            <a:r>
              <a:rPr lang="en-US">
                <a:solidFill>
                  <a:srgbClr val="FFC000"/>
                </a:solidFill>
              </a:rPr>
              <a:t> </a:t>
            </a:r>
            <a:r>
              <a:rPr lang="en-US"/>
              <a:t>=  </a:t>
            </a:r>
            <a:r>
              <a:rPr lang="en-US">
                <a:solidFill>
                  <a:srgbClr val="92D050"/>
                </a:solidFill>
              </a:rPr>
              <a:t>4</a:t>
            </a:r>
          </a:p>
          <a:p>
            <a:r>
              <a:rPr lang="en-US"/>
              <a:t>The same can be applied to binary or any other base:</a:t>
            </a:r>
          </a:p>
          <a:p>
            <a:pPr marL="0" indent="0">
              <a:buNone/>
            </a:pPr>
            <a:r>
              <a:rPr lang="en-US"/>
              <a:t>					(</a:t>
            </a:r>
            <a:r>
              <a:rPr lang="en-US">
                <a:solidFill>
                  <a:srgbClr val="00B0F0"/>
                </a:solidFill>
              </a:rPr>
              <a:t>100</a:t>
            </a:r>
            <a:r>
              <a:rPr lang="en-US"/>
              <a:t>1)</a:t>
            </a:r>
            <a:r>
              <a:rPr lang="en-US" b="1" baseline="-25000">
                <a:solidFill>
                  <a:srgbClr val="FFC000"/>
                </a:solidFill>
              </a:rPr>
              <a:t>2</a:t>
            </a:r>
            <a:r>
              <a:rPr lang="en-US"/>
              <a:t> // </a:t>
            </a:r>
            <a:r>
              <a:rPr lang="en-US" b="1">
                <a:solidFill>
                  <a:srgbClr val="FFC000"/>
                </a:solidFill>
              </a:rPr>
              <a:t>2</a:t>
            </a:r>
            <a:r>
              <a:rPr lang="en-US">
                <a:solidFill>
                  <a:srgbClr val="FFC000"/>
                </a:solidFill>
              </a:rPr>
              <a:t> </a:t>
            </a:r>
            <a:r>
              <a:rPr lang="en-US"/>
              <a:t>= (</a:t>
            </a:r>
            <a:r>
              <a:rPr lang="en-US">
                <a:solidFill>
                  <a:srgbClr val="00B0F0"/>
                </a:solidFill>
              </a:rPr>
              <a:t>100</a:t>
            </a:r>
            <a:r>
              <a:rPr lang="en-US"/>
              <a:t>)</a:t>
            </a:r>
            <a:r>
              <a:rPr lang="en-US" b="1" baseline="-25000">
                <a:solidFill>
                  <a:srgbClr val="FFC000"/>
                </a:solidFill>
              </a:rPr>
              <a:t>2</a:t>
            </a:r>
            <a:endParaRPr lang="en-US">
              <a:solidFill>
                <a:srgbClr val="00B0F0"/>
              </a:solidFill>
            </a:endParaRPr>
          </a:p>
          <a:p>
            <a:pPr marL="0" indent="0">
              <a:buNone/>
            </a:pPr>
            <a:r>
              <a:rPr lang="en-US"/>
              <a:t>					(100</a:t>
            </a:r>
            <a:r>
              <a:rPr lang="en-US">
                <a:solidFill>
                  <a:srgbClr val="92D050"/>
                </a:solidFill>
              </a:rPr>
              <a:t>1</a:t>
            </a:r>
            <a:r>
              <a:rPr lang="en-US"/>
              <a:t>)</a:t>
            </a:r>
            <a:r>
              <a:rPr lang="en-US" b="1" baseline="-25000">
                <a:solidFill>
                  <a:srgbClr val="FFC000"/>
                </a:solidFill>
              </a:rPr>
              <a:t>2</a:t>
            </a:r>
            <a:r>
              <a:rPr lang="en-US"/>
              <a:t> % </a:t>
            </a:r>
            <a:r>
              <a:rPr lang="en-US" b="1">
                <a:solidFill>
                  <a:srgbClr val="FFC000"/>
                </a:solidFill>
              </a:rPr>
              <a:t>2</a:t>
            </a:r>
            <a:r>
              <a:rPr lang="en-US">
                <a:solidFill>
                  <a:srgbClr val="FFC000"/>
                </a:solidFill>
              </a:rPr>
              <a:t> </a:t>
            </a:r>
            <a:r>
              <a:rPr lang="en-US"/>
              <a:t>= (</a:t>
            </a:r>
            <a:r>
              <a:rPr lang="en-US">
                <a:solidFill>
                  <a:srgbClr val="92D050"/>
                </a:solidFill>
              </a:rPr>
              <a:t>1</a:t>
            </a:r>
            <a:r>
              <a:rPr lang="en-US"/>
              <a:t>)</a:t>
            </a:r>
            <a:r>
              <a:rPr lang="en-US" b="1" baseline="-25000">
                <a:solidFill>
                  <a:srgbClr val="FFC000"/>
                </a:solidFill>
              </a:rPr>
              <a:t>2</a:t>
            </a:r>
            <a:endParaRPr lang="en-US">
              <a:solidFill>
                <a:srgbClr val="92D050"/>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65</a:t>
            </a:fld>
            <a:endParaRPr lang="en-US">
              <a:uFillTx/>
            </a:endParaRPr>
          </a:p>
        </p:txBody>
      </p:sp>
    </p:spTree>
    <p:extLst>
      <p:ext uri="{BB962C8B-B14F-4D97-AF65-F5344CB8AC3E}">
        <p14:creationId xmlns:p14="http://schemas.microsoft.com/office/powerpoint/2010/main" val="3748559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5 – extract digit</a:t>
            </a:r>
          </a:p>
        </p:txBody>
      </p:sp>
      <p:sp>
        <p:nvSpPr>
          <p:cNvPr id="3" name="Content Placeholder 2"/>
          <p:cNvSpPr>
            <a:spLocks noGrp="1"/>
          </p:cNvSpPr>
          <p:nvPr>
            <p:ph idx="1"/>
          </p:nvPr>
        </p:nvSpPr>
        <p:spPr/>
        <p:txBody>
          <a:bodyPr/>
          <a:lstStyle/>
          <a:p>
            <a:r>
              <a:rPr lang="en-US"/>
              <a:t>We conclude that this problem can be solved using MODULO operation for base 10.</a:t>
            </a:r>
          </a:p>
          <a:p>
            <a:r>
              <a:rPr lang="en-US"/>
              <a:t>D = N % 10</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66</a:t>
            </a:fld>
            <a:endParaRPr lang="en-US">
              <a:uFillTx/>
            </a:endParaRPr>
          </a:p>
        </p:txBody>
      </p:sp>
    </p:spTree>
    <p:extLst>
      <p:ext uri="{BB962C8B-B14F-4D97-AF65-F5344CB8AC3E}">
        <p14:creationId xmlns:p14="http://schemas.microsoft.com/office/powerpoint/2010/main" val="3958554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5 – extract digit</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14816" y="1887005"/>
            <a:ext cx="3673080" cy="4693379"/>
          </a:xfr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67</a:t>
            </a:fld>
            <a:endParaRPr lang="en-US">
              <a:uFillTx/>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055" y="4600740"/>
            <a:ext cx="5658031" cy="1553760"/>
          </a:xfrm>
          <a:prstGeom prst="rect">
            <a:avLst/>
          </a:prstGeom>
        </p:spPr>
      </p:pic>
      <p:pic>
        <p:nvPicPr>
          <p:cNvPr id="8" name="Content Placeholder 7"/>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265024" y="2256834"/>
            <a:ext cx="4338037" cy="1183101"/>
          </a:xfrm>
        </p:spPr>
      </p:pic>
    </p:spTree>
    <p:extLst>
      <p:ext uri="{BB962C8B-B14F-4D97-AF65-F5344CB8AC3E}">
        <p14:creationId xmlns:p14="http://schemas.microsoft.com/office/powerpoint/2010/main" val="1017680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algorithm 6 – middle digit</a:t>
            </a:r>
            <a:br>
              <a:rPr lang="en-US"/>
            </a:br>
            <a:r>
              <a:rPr lang="en-US"/>
              <a:t>(measuring learning objectives)</a:t>
            </a:r>
          </a:p>
        </p:txBody>
      </p:sp>
      <p:sp>
        <p:nvSpPr>
          <p:cNvPr id="3" name="Content Placeholder 2"/>
          <p:cNvSpPr>
            <a:spLocks noGrp="1"/>
          </p:cNvSpPr>
          <p:nvPr>
            <p:ph idx="1"/>
          </p:nvPr>
        </p:nvSpPr>
        <p:spPr/>
        <p:txBody>
          <a:bodyPr/>
          <a:lstStyle/>
          <a:p>
            <a:r>
              <a:rPr lang="en-US" dirty="0"/>
              <a:t>Exercise:</a:t>
            </a:r>
          </a:p>
          <a:p>
            <a:pPr marL="400050" lvl="1" indent="0">
              <a:buNone/>
            </a:pPr>
            <a:r>
              <a:rPr lang="en-US" sz="2000" dirty="0"/>
              <a:t>Write a program to ask user to input a </a:t>
            </a:r>
            <a:r>
              <a:rPr lang="en-US" sz="2000" b="1" u="sng" dirty="0"/>
              <a:t>THREE-</a:t>
            </a:r>
            <a:r>
              <a:rPr lang="en-US" sz="2000" u="sng" dirty="0"/>
              <a:t>digit number</a:t>
            </a:r>
            <a:r>
              <a:rPr lang="en-US" sz="2000" dirty="0"/>
              <a:t>. </a:t>
            </a:r>
          </a:p>
          <a:p>
            <a:pPr marL="400050" lvl="1" indent="0">
              <a:buNone/>
            </a:pPr>
            <a:r>
              <a:rPr lang="en-US" sz="2000" dirty="0"/>
              <a:t>Then print out the digit in the middle.</a:t>
            </a:r>
          </a:p>
          <a:p>
            <a:pPr marL="400050" lvl="1" indent="0">
              <a:buNone/>
            </a:pPr>
            <a:r>
              <a:rPr lang="en-US" sz="2000" dirty="0"/>
              <a:t>Example: 	input: 2</a:t>
            </a:r>
            <a:r>
              <a:rPr lang="en-US" sz="2000" b="1" dirty="0">
                <a:solidFill>
                  <a:srgbClr val="FFC000"/>
                </a:solidFill>
              </a:rPr>
              <a:t>3</a:t>
            </a:r>
            <a:r>
              <a:rPr lang="en-US" sz="2000" dirty="0"/>
              <a:t>6		output: </a:t>
            </a:r>
            <a:r>
              <a:rPr lang="en-US" sz="2000" b="1" dirty="0">
                <a:solidFill>
                  <a:srgbClr val="FFC000"/>
                </a:solidFill>
              </a:rPr>
              <a:t>3</a:t>
            </a:r>
            <a:endParaRPr lang="en-US" b="1" dirty="0">
              <a:solidFill>
                <a:srgbClr val="FFC000"/>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68</a:t>
            </a:fld>
            <a:endParaRPr lang="en-US">
              <a:uFillTx/>
            </a:endParaRPr>
          </a:p>
        </p:txBody>
      </p:sp>
    </p:spTree>
    <p:extLst>
      <p:ext uri="{BB962C8B-B14F-4D97-AF65-F5344CB8AC3E}">
        <p14:creationId xmlns:p14="http://schemas.microsoft.com/office/powerpoint/2010/main" val="3886567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for the exercises 1-5</a:t>
            </a:r>
          </a:p>
        </p:txBody>
      </p:sp>
      <p:sp>
        <p:nvSpPr>
          <p:cNvPr id="4" name="Content Placeholder 3"/>
          <p:cNvSpPr>
            <a:spLocks noGrp="1"/>
          </p:cNvSpPr>
          <p:nvPr>
            <p:ph sz="half" idx="2"/>
          </p:nvPr>
        </p:nvSpPr>
        <p:spPr>
          <a:xfrm>
            <a:off x="5654493" y="2056092"/>
            <a:ext cx="5349248" cy="4200245"/>
          </a:xfrm>
        </p:spPr>
        <p:txBody>
          <a:bodyPr>
            <a:normAutofit fontScale="92500" lnSpcReduction="20000"/>
          </a:bodyPr>
          <a:lstStyle/>
          <a:p>
            <a:r>
              <a:rPr lang="en-US" dirty="0"/>
              <a:t>Python code for exercises 1-5 as well as hints for exercise 6 can be found in the file </a:t>
            </a:r>
            <a:r>
              <a:rPr lang="en-US" b="1" dirty="0">
                <a:solidFill>
                  <a:srgbClr val="FFFF00"/>
                </a:solidFill>
              </a:rPr>
              <a:t>week22-B.py</a:t>
            </a:r>
            <a:r>
              <a:rPr lang="en-US" dirty="0"/>
              <a:t>.</a:t>
            </a:r>
          </a:p>
          <a:p>
            <a:r>
              <a:rPr lang="en-US" dirty="0"/>
              <a:t>Either copy-paste each exercise into a new file and then run it.</a:t>
            </a:r>
          </a:p>
          <a:p>
            <a:r>
              <a:rPr lang="en-US" dirty="0"/>
              <a:t>Or comment out the parts you don’t need, and execute the entire file.</a:t>
            </a:r>
          </a:p>
          <a:p>
            <a:endParaRPr lang="en-US" dirty="0"/>
          </a:p>
          <a:p>
            <a:r>
              <a:rPr lang="en-US" dirty="0"/>
              <a:t>If you are using </a:t>
            </a:r>
            <a:r>
              <a:rPr lang="en-US" dirty="0" err="1"/>
              <a:t>Pyzo</a:t>
            </a:r>
            <a:r>
              <a:rPr lang="en-US" dirty="0"/>
              <a:t>, each exercise is given as a separate cell (starts with </a:t>
            </a:r>
            <a:r>
              <a:rPr lang="en-US" dirty="0">
                <a:solidFill>
                  <a:schemeClr val="accent3"/>
                </a:solidFill>
              </a:rPr>
              <a:t>##</a:t>
            </a:r>
            <a:r>
              <a:rPr lang="en-US" dirty="0"/>
              <a:t>). You can run a single cell by clicking inside it and choosing </a:t>
            </a:r>
            <a:r>
              <a:rPr lang="en-US" b="1" dirty="0"/>
              <a:t>Run</a:t>
            </a:r>
            <a:r>
              <a:rPr lang="en-US" dirty="0"/>
              <a:t> </a:t>
            </a:r>
            <a:r>
              <a:rPr lang="en-US" dirty="0">
                <a:sym typeface="Wingdings" pitchFamily="2" charset="2"/>
              </a:rPr>
              <a:t> </a:t>
            </a:r>
            <a:r>
              <a:rPr lang="en-US" b="1" dirty="0">
                <a:sym typeface="Wingdings" pitchFamily="2" charset="2"/>
              </a:rPr>
              <a:t>Execute cell</a:t>
            </a:r>
            <a:r>
              <a:rPr lang="en-US" dirty="0">
                <a:sym typeface="Wingdings" pitchFamily="2" charset="2"/>
              </a:rPr>
              <a:t> from the menu.</a:t>
            </a:r>
          </a:p>
          <a:p>
            <a:r>
              <a:rPr lang="en-US" dirty="0" err="1">
                <a:sym typeface="Wingdings" pitchFamily="2" charset="2"/>
              </a:rPr>
              <a:t>Pyzo</a:t>
            </a:r>
            <a:r>
              <a:rPr lang="en-US" dirty="0">
                <a:sym typeface="Wingdings" pitchFamily="2" charset="2"/>
              </a:rPr>
              <a:t> also allows you to highlight one section of the code and execute it line-by-line in the shell. For that option, highlight the code you want, then choose: </a:t>
            </a:r>
            <a:r>
              <a:rPr lang="en-US" b="1" dirty="0">
                <a:sym typeface="Wingdings" pitchFamily="2" charset="2"/>
              </a:rPr>
              <a:t>Run  Execute selection</a:t>
            </a:r>
            <a:r>
              <a:rPr lang="en-US" dirty="0">
                <a:sym typeface="Wingdings" pitchFamily="2" charset="2"/>
              </a:rPr>
              <a:t>.</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69</a:t>
            </a:fld>
            <a:endParaRPr lang="en-US">
              <a:uFillTx/>
            </a:endParaRPr>
          </a:p>
        </p:txBody>
      </p:sp>
      <p:pic>
        <p:nvPicPr>
          <p:cNvPr id="9" name="Content Placeholder 8" descr="A screenshot of a social media post&#10;&#10;Description automatically generated">
            <a:extLst>
              <a:ext uri="{FF2B5EF4-FFF2-40B4-BE49-F238E27FC236}">
                <a16:creationId xmlns:a16="http://schemas.microsoft.com/office/drawing/2014/main" id="{424F99A2-54C8-3044-A176-63F4FAE40D0D}"/>
              </a:ext>
            </a:extLst>
          </p:cNvPr>
          <p:cNvPicPr>
            <a:picLocks noGrp="1" noChangeAspect="1"/>
          </p:cNvPicPr>
          <p:nvPr>
            <p:ph sz="half" idx="1"/>
          </p:nvPr>
        </p:nvPicPr>
        <p:blipFill>
          <a:blip r:embed="rId3"/>
          <a:stretch>
            <a:fillRect/>
          </a:stretch>
        </p:blipFill>
        <p:spPr>
          <a:xfrm>
            <a:off x="149853" y="2543175"/>
            <a:ext cx="5349248" cy="2741849"/>
          </a:xfrm>
        </p:spPr>
      </p:pic>
    </p:spTree>
    <p:extLst>
      <p:ext uri="{BB962C8B-B14F-4D97-AF65-F5344CB8AC3E}">
        <p14:creationId xmlns:p14="http://schemas.microsoft.com/office/powerpoint/2010/main" val="242821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variable?</a:t>
            </a:r>
          </a:p>
        </p:txBody>
      </p:sp>
      <p:sp>
        <p:nvSpPr>
          <p:cNvPr id="3" name="Content Placeholder 2"/>
          <p:cNvSpPr>
            <a:spLocks noGrp="1"/>
          </p:cNvSpPr>
          <p:nvPr>
            <p:ph idx="1"/>
          </p:nvPr>
        </p:nvSpPr>
        <p:spPr/>
        <p:txBody>
          <a:bodyPr>
            <a:normAutofit/>
          </a:bodyPr>
          <a:lstStyle/>
          <a:p>
            <a:r>
              <a:rPr lang="en-US" dirty="0"/>
              <a:t>Remember, the sole purpose of </a:t>
            </a:r>
            <a:r>
              <a:rPr lang="en-US" b="1" u="sng" dirty="0">
                <a:solidFill>
                  <a:srgbClr val="FFC000"/>
                </a:solidFill>
              </a:rPr>
              <a:t>VARIABLE</a:t>
            </a:r>
            <a:r>
              <a:rPr lang="en-US" dirty="0">
                <a:solidFill>
                  <a:srgbClr val="FFC000"/>
                </a:solidFill>
              </a:rPr>
              <a:t> </a:t>
            </a:r>
            <a:r>
              <a:rPr lang="en-US" dirty="0"/>
              <a:t>is:</a:t>
            </a:r>
          </a:p>
          <a:p>
            <a:pPr marL="800100" lvl="1" indent="-342900">
              <a:buFont typeface="+mj-lt"/>
              <a:buAutoNum type="arabicPeriod"/>
            </a:pPr>
            <a:r>
              <a:rPr lang="en-US" b="1" dirty="0">
                <a:solidFill>
                  <a:srgbClr val="FF0000"/>
                </a:solidFill>
              </a:rPr>
              <a:t>Store</a:t>
            </a:r>
            <a:r>
              <a:rPr lang="en-US" dirty="0">
                <a:solidFill>
                  <a:srgbClr val="FF0000"/>
                </a:solidFill>
              </a:rPr>
              <a:t> </a:t>
            </a:r>
            <a:r>
              <a:rPr lang="en-US" dirty="0"/>
              <a:t>information</a:t>
            </a:r>
          </a:p>
          <a:p>
            <a:pPr marL="800100" lvl="1" indent="-342900">
              <a:buFont typeface="+mj-lt"/>
              <a:buAutoNum type="arabicPeriod"/>
            </a:pPr>
            <a:r>
              <a:rPr lang="en-US" b="1" dirty="0">
                <a:solidFill>
                  <a:srgbClr val="00B0F0"/>
                </a:solidFill>
              </a:rPr>
              <a:t>Label</a:t>
            </a:r>
            <a:r>
              <a:rPr lang="en-US" dirty="0">
                <a:solidFill>
                  <a:srgbClr val="00B0F0"/>
                </a:solidFill>
              </a:rPr>
              <a:t> </a:t>
            </a:r>
            <a:r>
              <a:rPr lang="en-US" dirty="0"/>
              <a:t>information</a:t>
            </a:r>
          </a:p>
          <a:p>
            <a:endParaRPr lang="en-US" dirty="0"/>
          </a:p>
          <a:p>
            <a:endParaRPr lang="en-US" dirty="0"/>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7</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729" y="3680920"/>
            <a:ext cx="2355530" cy="2135680"/>
          </a:xfrm>
          <a:prstGeom prst="rect">
            <a:avLst/>
          </a:prstGeom>
        </p:spPr>
      </p:pic>
      <p:cxnSp>
        <p:nvCxnSpPr>
          <p:cNvPr id="7" name="Straight Arrow Connector 6"/>
          <p:cNvCxnSpPr/>
          <p:nvPr/>
        </p:nvCxnSpPr>
        <p:spPr>
          <a:xfrm flipH="1">
            <a:off x="5163832" y="2537920"/>
            <a:ext cx="825500" cy="1143000"/>
          </a:xfrm>
          <a:prstGeom prst="straightConnector1">
            <a:avLst/>
          </a:prstGeom>
          <a:ln w="76200">
            <a:solidFill>
              <a:schemeClr val="tx1"/>
            </a:solidFill>
            <a:tailEnd type="triangle"/>
          </a:ln>
        </p:spPr>
        <p:style>
          <a:lnRef idx="1">
            <a:schemeClr val="accent1"/>
          </a:lnRef>
          <a:fillRef idx="0">
            <a:schemeClr val="accent1"/>
          </a:fillRef>
          <a:effectRef idx="1">
            <a:schemeClr val="accent1"/>
          </a:effectRef>
          <a:fontRef idx="minor">
            <a:schemeClr val="tx1"/>
          </a:fontRef>
        </p:style>
      </p:cxnSp>
      <p:cxnSp>
        <p:nvCxnSpPr>
          <p:cNvPr id="9" name="Elbow Connector 8"/>
          <p:cNvCxnSpPr/>
          <p:nvPr/>
        </p:nvCxnSpPr>
        <p:spPr>
          <a:xfrm rot="16200000" flipH="1">
            <a:off x="3581400" y="3060700"/>
            <a:ext cx="1143000" cy="431800"/>
          </a:xfrm>
          <a:prstGeom prst="bentConnector3">
            <a:avLst>
              <a:gd name="adj1" fmla="val 0"/>
            </a:avLst>
          </a:prstGeom>
          <a:ln w="76200">
            <a:tailEnd type="triangle"/>
          </a:ln>
        </p:spPr>
        <p:style>
          <a:lnRef idx="1">
            <a:schemeClr val="accent1"/>
          </a:lnRef>
          <a:fillRef idx="0">
            <a:schemeClr val="accent1"/>
          </a:fillRef>
          <a:effectRef idx="1">
            <a:schemeClr val="accent1"/>
          </a:effectRef>
          <a:fontRef idx="minor">
            <a:schemeClr val="tx1"/>
          </a:fontRef>
        </p:style>
      </p:cxnSp>
      <p:cxnSp>
        <p:nvCxnSpPr>
          <p:cNvPr id="16" name="Elbow Connector 15"/>
          <p:cNvCxnSpPr/>
          <p:nvPr/>
        </p:nvCxnSpPr>
        <p:spPr>
          <a:xfrm rot="16200000" flipH="1">
            <a:off x="1974849" y="3511548"/>
            <a:ext cx="1955805" cy="1485903"/>
          </a:xfrm>
          <a:prstGeom prst="bentConnector3">
            <a:avLst>
              <a:gd name="adj1" fmla="val 100000"/>
            </a:avLst>
          </a:prstGeom>
          <a:ln w="76200">
            <a:solidFill>
              <a:srgbClr val="00B0F0"/>
            </a:solidFill>
            <a:tailEnd type="triangle"/>
          </a:ln>
        </p:spPr>
        <p:style>
          <a:lnRef idx="1">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4732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1CD9-4DCA-F341-B132-B0EA432F82E0}"/>
              </a:ext>
            </a:extLst>
          </p:cNvPr>
          <p:cNvSpPr>
            <a:spLocks noGrp="1"/>
          </p:cNvSpPr>
          <p:nvPr>
            <p:ph type="title"/>
          </p:nvPr>
        </p:nvSpPr>
        <p:spPr/>
        <p:txBody>
          <a:bodyPr/>
          <a:lstStyle/>
          <a:p>
            <a:r>
              <a:rPr lang="en-NL"/>
              <a:t>A template for novice programmers</a:t>
            </a:r>
          </a:p>
        </p:txBody>
      </p:sp>
      <p:pic>
        <p:nvPicPr>
          <p:cNvPr id="7" name="Content Placeholder 6" descr="A screenshot of a cell phone&#10;&#10;Description automatically generated">
            <a:extLst>
              <a:ext uri="{FF2B5EF4-FFF2-40B4-BE49-F238E27FC236}">
                <a16:creationId xmlns:a16="http://schemas.microsoft.com/office/drawing/2014/main" id="{95EEF38A-A3C2-C94B-9A7C-5D2635B9F0F1}"/>
              </a:ext>
            </a:extLst>
          </p:cNvPr>
          <p:cNvPicPr>
            <a:picLocks noGrp="1" noChangeAspect="1"/>
          </p:cNvPicPr>
          <p:nvPr>
            <p:ph sz="half" idx="1"/>
          </p:nvPr>
        </p:nvPicPr>
        <p:blipFill>
          <a:blip r:embed="rId3"/>
          <a:stretch>
            <a:fillRect/>
          </a:stretch>
        </p:blipFill>
        <p:spPr>
          <a:xfrm>
            <a:off x="393337" y="2149349"/>
            <a:ext cx="5105763" cy="3863524"/>
          </a:xfrm>
        </p:spPr>
      </p:pic>
      <p:sp>
        <p:nvSpPr>
          <p:cNvPr id="4" name="Content Placeholder 3">
            <a:extLst>
              <a:ext uri="{FF2B5EF4-FFF2-40B4-BE49-F238E27FC236}">
                <a16:creationId xmlns:a16="http://schemas.microsoft.com/office/drawing/2014/main" id="{13132554-312A-3E46-B1DC-07AD23672FFF}"/>
              </a:ext>
            </a:extLst>
          </p:cNvPr>
          <p:cNvSpPr>
            <a:spLocks noGrp="1"/>
          </p:cNvSpPr>
          <p:nvPr>
            <p:ph sz="half" idx="2"/>
          </p:nvPr>
        </p:nvSpPr>
        <p:spPr/>
        <p:txBody>
          <a:bodyPr/>
          <a:lstStyle/>
          <a:p>
            <a:r>
              <a:rPr lang="en-NL"/>
              <a:t>Meta Cognition </a:t>
            </a:r>
            <a:r>
              <a:rPr lang="en-US"/>
              <a:t>provided a template in the form of a checklist to help novice programmers.</a:t>
            </a:r>
          </a:p>
          <a:p>
            <a:endParaRPr lang="en-US"/>
          </a:p>
          <a:p>
            <a:r>
              <a:rPr lang="en-US"/>
              <a:t>You can find the template as </a:t>
            </a:r>
            <a:r>
              <a:rPr lang="en-US" b="1" err="1">
                <a:solidFill>
                  <a:srgbClr val="FFFF00"/>
                </a:solidFill>
              </a:rPr>
              <a:t>MetaCog</a:t>
            </a:r>
            <a:r>
              <a:rPr lang="en-US" b="1">
                <a:solidFill>
                  <a:srgbClr val="FFFF00"/>
                </a:solidFill>
              </a:rPr>
              <a:t> </a:t>
            </a:r>
            <a:r>
              <a:rPr lang="en-US" b="1" err="1">
                <a:solidFill>
                  <a:srgbClr val="FFFF00"/>
                </a:solidFill>
              </a:rPr>
              <a:t>checklist.pdf</a:t>
            </a:r>
            <a:r>
              <a:rPr lang="en-US"/>
              <a:t>.</a:t>
            </a:r>
          </a:p>
          <a:p>
            <a:r>
              <a:rPr lang="en-US"/>
              <a:t>Feel free to use it, until you develop a style of your own.</a:t>
            </a:r>
          </a:p>
          <a:p>
            <a:endParaRPr lang="en-NL"/>
          </a:p>
        </p:txBody>
      </p:sp>
      <p:sp>
        <p:nvSpPr>
          <p:cNvPr id="5" name="Slide Number Placeholder 4">
            <a:extLst>
              <a:ext uri="{FF2B5EF4-FFF2-40B4-BE49-F238E27FC236}">
                <a16:creationId xmlns:a16="http://schemas.microsoft.com/office/drawing/2014/main" id="{C7E666F4-DCCA-514C-B772-1CC1587F2505}"/>
              </a:ext>
            </a:extLst>
          </p:cNvPr>
          <p:cNvSpPr>
            <a:spLocks noGrp="1"/>
          </p:cNvSpPr>
          <p:nvPr>
            <p:ph type="sldNum" sz="quarter" idx="12"/>
          </p:nvPr>
        </p:nvSpPr>
        <p:spPr/>
        <p:txBody>
          <a:bodyPr/>
          <a:lstStyle/>
          <a:p>
            <a:fld id="{D57F1E4F-1CFF-5643-939E-02111984F565}" type="slidenum">
              <a:rPr lang="en-US" smtClean="0">
                <a:uFillTx/>
              </a:rPr>
              <a:t>70</a:t>
            </a:fld>
            <a:endParaRPr lang="en-US">
              <a:uFillTx/>
            </a:endParaRPr>
          </a:p>
        </p:txBody>
      </p:sp>
    </p:spTree>
    <p:extLst>
      <p:ext uri="{BB962C8B-B14F-4D97-AF65-F5344CB8AC3E}">
        <p14:creationId xmlns:p14="http://schemas.microsoft.com/office/powerpoint/2010/main" val="287549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6B25-FD3C-4F91-9E70-E0E6AAEC7973}"/>
              </a:ext>
            </a:extLst>
          </p:cNvPr>
          <p:cNvSpPr>
            <a:spLocks noGrp="1"/>
          </p:cNvSpPr>
          <p:nvPr>
            <p:ph type="title"/>
          </p:nvPr>
        </p:nvSpPr>
        <p:spPr>
          <a:xfrm>
            <a:off x="3836080" y="0"/>
            <a:ext cx="3906503" cy="767687"/>
          </a:xfrm>
        </p:spPr>
        <p:txBody>
          <a:bodyPr/>
          <a:lstStyle/>
          <a:p>
            <a:r>
              <a:rPr lang="nl-NL"/>
              <a:t>Summary Quiz</a:t>
            </a:r>
          </a:p>
        </p:txBody>
      </p:sp>
      <p:sp>
        <p:nvSpPr>
          <p:cNvPr id="3" name="Content Placeholder 2">
            <a:extLst>
              <a:ext uri="{FF2B5EF4-FFF2-40B4-BE49-F238E27FC236}">
                <a16:creationId xmlns:a16="http://schemas.microsoft.com/office/drawing/2014/main" id="{74FE7183-A681-4F8B-A71A-B6F7A63E7FF0}"/>
              </a:ext>
            </a:extLst>
          </p:cNvPr>
          <p:cNvSpPr>
            <a:spLocks noGrp="1"/>
          </p:cNvSpPr>
          <p:nvPr>
            <p:ph idx="1"/>
          </p:nvPr>
        </p:nvSpPr>
        <p:spPr>
          <a:xfrm>
            <a:off x="616291" y="1905000"/>
            <a:ext cx="8946541" cy="4031620"/>
          </a:xfrm>
        </p:spPr>
        <p:txBody>
          <a:bodyPr>
            <a:normAutofit/>
          </a:bodyPr>
          <a:lstStyle/>
          <a:p>
            <a:pPr marL="457200" indent="-457200">
              <a:buFont typeface="+mj-lt"/>
              <a:buAutoNum type="arabicPeriod"/>
            </a:pPr>
            <a:r>
              <a:rPr lang="en-US" dirty="0"/>
              <a:t>What is a variable and what is its purpose?</a:t>
            </a:r>
          </a:p>
          <a:p>
            <a:pPr marL="457200" indent="-457200">
              <a:buFont typeface="+mj-lt"/>
              <a:buAutoNum type="arabicPeriod"/>
            </a:pPr>
            <a:r>
              <a:rPr lang="en-US" dirty="0"/>
              <a:t>How can you change the value of a variable?</a:t>
            </a:r>
          </a:p>
          <a:p>
            <a:pPr marL="457200" indent="-457200">
              <a:buFont typeface="+mj-lt"/>
              <a:buAutoNum type="arabicPeriod"/>
            </a:pPr>
            <a:r>
              <a:rPr lang="en-US" dirty="0"/>
              <a:t>Which three variable types did we mention? Which two did we use so far?</a:t>
            </a:r>
          </a:p>
          <a:p>
            <a:pPr marL="457200" indent="-457200">
              <a:buFont typeface="+mj-lt"/>
              <a:buAutoNum type="arabicPeriod"/>
            </a:pPr>
            <a:r>
              <a:rPr lang="en-US" dirty="0"/>
              <a:t>How do we read from the console? What type do we get?</a:t>
            </a:r>
          </a:p>
          <a:p>
            <a:pPr marL="457200" indent="-457200">
              <a:buFont typeface="+mj-lt"/>
              <a:buAutoNum type="arabicPeriod"/>
            </a:pPr>
            <a:r>
              <a:rPr lang="en-US" dirty="0"/>
              <a:t>Which functions can be used to convert from number to string and vice-versa?</a:t>
            </a:r>
          </a:p>
          <a:p>
            <a:pPr marL="457200" indent="-457200">
              <a:buFont typeface="+mj-lt"/>
              <a:buAutoNum type="arabicPeriod"/>
            </a:pPr>
            <a:r>
              <a:rPr lang="en-US" dirty="0"/>
              <a:t>What are linear algorithms?</a:t>
            </a:r>
          </a:p>
          <a:p>
            <a:pPr marL="457200" indent="-457200">
              <a:buFont typeface="+mj-lt"/>
              <a:buAutoNum type="arabicPeriod"/>
            </a:pPr>
            <a:r>
              <a:rPr lang="en-US" dirty="0"/>
              <a:t>How can you swap values between two variables?</a:t>
            </a:r>
          </a:p>
          <a:p>
            <a:pPr marL="457200" indent="-457200">
              <a:buFont typeface="+mj-lt"/>
              <a:buAutoNum type="arabicPeriod"/>
            </a:pPr>
            <a:r>
              <a:rPr lang="en-US" dirty="0"/>
              <a:t>What is a general approach to extract a digit from some number?</a:t>
            </a:r>
          </a:p>
          <a:p>
            <a:pPr marL="457200" indent="-457200">
              <a:buFont typeface="+mj-lt"/>
              <a:buAutoNum type="arabicPeriod"/>
            </a:pPr>
            <a:endParaRPr lang="en-US" dirty="0"/>
          </a:p>
          <a:p>
            <a:pPr marL="0" indent="0">
              <a:buNone/>
            </a:pPr>
            <a:endParaRPr lang="en-US" dirty="0"/>
          </a:p>
          <a:p>
            <a:endParaRPr lang="nl-NL" dirty="0"/>
          </a:p>
        </p:txBody>
      </p:sp>
      <p:sp>
        <p:nvSpPr>
          <p:cNvPr id="4" name="Slide Number Placeholder 3">
            <a:extLst>
              <a:ext uri="{FF2B5EF4-FFF2-40B4-BE49-F238E27FC236}">
                <a16:creationId xmlns:a16="http://schemas.microsoft.com/office/drawing/2014/main" id="{6839F270-006B-4267-B66F-A3A8B467115C}"/>
              </a:ext>
            </a:extLst>
          </p:cNvPr>
          <p:cNvSpPr>
            <a:spLocks noGrp="1"/>
          </p:cNvSpPr>
          <p:nvPr>
            <p:ph type="sldNum" sz="quarter" idx="12"/>
          </p:nvPr>
        </p:nvSpPr>
        <p:spPr/>
        <p:txBody>
          <a:bodyPr/>
          <a:lstStyle/>
          <a:p>
            <a:fld id="{D57F1E4F-1CFF-5643-939E-02111984F565}" type="slidenum">
              <a:rPr lang="en-US" smtClean="0">
                <a:uFillTx/>
              </a:rPr>
              <a:t>71</a:t>
            </a:fld>
            <a:endParaRPr lang="en-US">
              <a:uFillTx/>
            </a:endParaRPr>
          </a:p>
        </p:txBody>
      </p:sp>
    </p:spTree>
    <p:extLst>
      <p:ext uri="{BB962C8B-B14F-4D97-AF65-F5344CB8AC3E}">
        <p14:creationId xmlns:p14="http://schemas.microsoft.com/office/powerpoint/2010/main" val="15689965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a:bodyPr>
          <a:lstStyle/>
          <a:p>
            <a:pPr marL="457200" indent="-457200">
              <a:buFont typeface="+mj-lt"/>
              <a:buAutoNum type="arabicPeriod"/>
            </a:pPr>
            <a:r>
              <a:rPr lang="en-US" dirty="0"/>
              <a:t>Variable is a memory location in a computer that contains certain value. The purpose of variable is to store and label information.</a:t>
            </a:r>
          </a:p>
          <a:p>
            <a:pPr marL="457200" indent="-457200">
              <a:buFont typeface="+mj-lt"/>
              <a:buAutoNum type="arabicPeriod"/>
            </a:pPr>
            <a:r>
              <a:rPr lang="en-US" dirty="0"/>
              <a:t>To change the value of the variable, you have to assign a new value either explicitly or through an expression.</a:t>
            </a:r>
          </a:p>
          <a:p>
            <a:pPr marL="457200" indent="-457200">
              <a:buFont typeface="+mj-lt"/>
              <a:buAutoNum type="arabicPeriod"/>
            </a:pPr>
            <a:r>
              <a:rPr lang="en-US" dirty="0"/>
              <a:t>So far, we mentioned three variable types: numerical variables, strings and logical variables. In our examples we mainly used numerical variables and occasionally strings.</a:t>
            </a:r>
          </a:p>
          <a:p>
            <a:pPr marL="457200" indent="-457200">
              <a:buFont typeface="+mj-lt"/>
              <a:buAutoNum type="arabicPeriod"/>
            </a:pPr>
            <a:r>
              <a:rPr lang="en-US" dirty="0"/>
              <a:t>To read from the standard input (console) we use input() function. It returns string type.</a:t>
            </a:r>
          </a:p>
          <a:p>
            <a:pPr marL="457200" indent="-457200">
              <a:buFont typeface="+mj-lt"/>
              <a:buAutoNum type="arabicPeriod"/>
            </a:pPr>
            <a:r>
              <a:rPr lang="en-US" dirty="0"/>
              <a:t>To convert from string to number we use int() function, and to convert number to string we use str() function.</a:t>
            </a:r>
          </a:p>
          <a:p>
            <a:pPr marL="457200" indent="-457200">
              <a:buFont typeface="+mj-lt"/>
              <a:buAutoNum type="arabicPeriod"/>
            </a:pPr>
            <a:r>
              <a:rPr lang="en-US" dirty="0"/>
              <a:t>Linear algorithms are algorithms where every step is executed once and only once.</a:t>
            </a:r>
          </a:p>
          <a:p>
            <a:pPr marL="457200" indent="-457200">
              <a:buFont typeface="+mj-lt"/>
              <a:buAutoNum type="arabicPeriod"/>
            </a:pPr>
            <a:r>
              <a:rPr lang="en-US" dirty="0"/>
              <a:t>There are many ways to swap values between two variables, but the easiest is to add another variable to temporary store the value of the first and then perform the swap.</a:t>
            </a:r>
          </a:p>
          <a:p>
            <a:pPr marL="457200" indent="-457200">
              <a:buFont typeface="+mj-lt"/>
              <a:buAutoNum type="arabicPeriod"/>
            </a:pPr>
            <a:r>
              <a:rPr lang="en-US" dirty="0"/>
              <a:t>To extract digits from the number you need to use floor division, modulo operation and know the base of that number.</a:t>
            </a:r>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72</a:t>
            </a:fld>
            <a:endParaRPr lang="en-US">
              <a:uFillTx/>
            </a:endParaRPr>
          </a:p>
        </p:txBody>
      </p:sp>
    </p:spTree>
    <p:extLst>
      <p:ext uri="{BB962C8B-B14F-4D97-AF65-F5344CB8AC3E}">
        <p14:creationId xmlns:p14="http://schemas.microsoft.com/office/powerpoint/2010/main" val="1357177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in Python</a:t>
            </a:r>
          </a:p>
        </p:txBody>
      </p:sp>
      <p:sp>
        <p:nvSpPr>
          <p:cNvPr id="3" name="Content Placeholder 2"/>
          <p:cNvSpPr>
            <a:spLocks noGrp="1"/>
          </p:cNvSpPr>
          <p:nvPr>
            <p:ph idx="1"/>
          </p:nvPr>
        </p:nvSpPr>
        <p:spPr/>
        <p:txBody>
          <a:bodyPr>
            <a:normAutofit lnSpcReduction="10000"/>
          </a:bodyPr>
          <a:lstStyle/>
          <a:p>
            <a:r>
              <a:rPr lang="en-US" dirty="0"/>
              <a:t>The best way to get used to variables is to experiment.</a:t>
            </a:r>
          </a:p>
          <a:p>
            <a:r>
              <a:rPr lang="en-US" dirty="0"/>
              <a:t>Start </a:t>
            </a:r>
            <a:r>
              <a:rPr lang="en-US" dirty="0" err="1"/>
              <a:t>Pyzo</a:t>
            </a:r>
            <a:r>
              <a:rPr lang="en-US"/>
              <a:t> / Spyder.</a:t>
            </a:r>
          </a:p>
          <a:p>
            <a:endParaRPr lang="en-US"/>
          </a:p>
          <a:p>
            <a:r>
              <a:rPr lang="en-US"/>
              <a:t>Python is a dynamically typed language, so to use a variable you have to assign some value to it.</a:t>
            </a:r>
          </a:p>
          <a:p>
            <a:r>
              <a:rPr lang="en-US"/>
              <a:t>Let’s use the same example: create variable A and assign to it number 5.</a:t>
            </a:r>
          </a:p>
          <a:p>
            <a:r>
              <a:rPr lang="en-US"/>
              <a:t>Assigning values in Python uses the following syntax:</a:t>
            </a:r>
          </a:p>
          <a:p>
            <a:pPr marL="0" indent="0">
              <a:buNone/>
            </a:pPr>
            <a:r>
              <a:rPr lang="en-US"/>
              <a:t>	</a:t>
            </a:r>
            <a:r>
              <a:rPr lang="en-US" b="1" err="1">
                <a:solidFill>
                  <a:srgbClr val="FFC000"/>
                </a:solidFill>
              </a:rPr>
              <a:t>variable_name</a:t>
            </a:r>
            <a:r>
              <a:rPr lang="en-US" b="1">
                <a:solidFill>
                  <a:srgbClr val="FFC000"/>
                </a:solidFill>
              </a:rPr>
              <a:t>  </a:t>
            </a:r>
            <a:r>
              <a:rPr lang="en-US" b="1"/>
              <a:t> </a:t>
            </a:r>
            <a:r>
              <a:rPr lang="en-US" sz="2800" b="1"/>
              <a:t>=</a:t>
            </a:r>
            <a:r>
              <a:rPr lang="en-US" b="1"/>
              <a:t>   value</a:t>
            </a:r>
          </a:p>
          <a:p>
            <a:pPr marL="0" indent="0">
              <a:buNone/>
            </a:pPr>
            <a:r>
              <a:rPr lang="en-US"/>
              <a:t>! Note: “=” in this case is assignment sign and not to be confused with “equal” in mathematics. We will revisit this later.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8</a:t>
            </a:fld>
            <a:endParaRPr lang="en-US">
              <a:uFillTx/>
            </a:endParaRPr>
          </a:p>
        </p:txBody>
      </p:sp>
    </p:spTree>
    <p:extLst>
      <p:ext uri="{BB962C8B-B14F-4D97-AF65-F5344CB8AC3E}">
        <p14:creationId xmlns:p14="http://schemas.microsoft.com/office/powerpoint/2010/main" val="199721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Variables in Python</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03313" y="2785281"/>
            <a:ext cx="4395787" cy="2746351"/>
          </a:xfrm>
        </p:spPr>
      </p:pic>
      <p:sp>
        <p:nvSpPr>
          <p:cNvPr id="4" name="Content Placeholder 3"/>
          <p:cNvSpPr>
            <a:spLocks noGrp="1"/>
          </p:cNvSpPr>
          <p:nvPr>
            <p:ph sz="half" idx="2"/>
          </p:nvPr>
        </p:nvSpPr>
        <p:spPr/>
        <p:txBody>
          <a:bodyPr/>
          <a:lstStyle/>
          <a:p>
            <a:r>
              <a:rPr lang="en-US"/>
              <a:t>In a Python shell type:</a:t>
            </a:r>
          </a:p>
          <a:p>
            <a:pPr marL="0" indent="0">
              <a:buNone/>
            </a:pPr>
            <a:r>
              <a:rPr lang="en-US"/>
              <a:t>	a = 5	(PRESS ENTER)</a:t>
            </a:r>
          </a:p>
          <a:p>
            <a:pPr marL="0" indent="0">
              <a:buNone/>
            </a:pPr>
            <a:endParaRPr lang="en-US"/>
          </a:p>
          <a:p>
            <a:r>
              <a:rPr lang="en-US"/>
              <a:t>The shell will go to the new line. Although at the first glance, you may think nothing has happened, after you pressed ENTER, Python created variable “a” for you and assigned to it number 5.</a:t>
            </a:r>
          </a:p>
          <a:p>
            <a:r>
              <a:rPr lang="en-US"/>
              <a:t>If you did something wrong, you would get an error message.</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9</a:t>
            </a:fld>
            <a:endParaRPr lang="en-US">
              <a:uFillTx/>
            </a:endParaRPr>
          </a:p>
        </p:txBody>
      </p:sp>
    </p:spTree>
    <p:extLst>
      <p:ext uri="{BB962C8B-B14F-4D97-AF65-F5344CB8AC3E}">
        <p14:creationId xmlns:p14="http://schemas.microsoft.com/office/powerpoint/2010/main" val="37898180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Ion</Template>
  <TotalTime>9009</TotalTime>
  <Words>5335</Words>
  <Application>Microsoft Office PowerPoint</Application>
  <PresentationFormat>Widescreen</PresentationFormat>
  <Paragraphs>601</Paragraphs>
  <Slides>72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Century Gothic</vt:lpstr>
      <vt:lpstr>Wingdings 3</vt:lpstr>
      <vt:lpstr>Ion</vt:lpstr>
      <vt:lpstr>Analysis 1: Foundations of Modeling   Lesson 2.2: Variables and linear algorithms</vt:lpstr>
      <vt:lpstr>Overview of this lesson:  Variables and linear algorithms</vt:lpstr>
      <vt:lpstr>Overview of this lesson:  Variables and linear algorithms</vt:lpstr>
      <vt:lpstr>Variables</vt:lpstr>
      <vt:lpstr>What is a variable?</vt:lpstr>
      <vt:lpstr>What is a variable?</vt:lpstr>
      <vt:lpstr>What is variable?</vt:lpstr>
      <vt:lpstr>Variables in Python</vt:lpstr>
      <vt:lpstr>Variables in Python</vt:lpstr>
      <vt:lpstr>Variables in Python</vt:lpstr>
      <vt:lpstr>Variables in Python</vt:lpstr>
      <vt:lpstr>Variable scope</vt:lpstr>
      <vt:lpstr>Changing variable value</vt:lpstr>
      <vt:lpstr>Changing variable value</vt:lpstr>
      <vt:lpstr>Changing variable value</vt:lpstr>
      <vt:lpstr>Changing variable value</vt:lpstr>
      <vt:lpstr>Multiple variables</vt:lpstr>
      <vt:lpstr>Multiple variables</vt:lpstr>
      <vt:lpstr>Multiple variables</vt:lpstr>
      <vt:lpstr>Multiple variables</vt:lpstr>
      <vt:lpstr>Variable increment</vt:lpstr>
      <vt:lpstr>Variable increment</vt:lpstr>
      <vt:lpstr>Variable increment</vt:lpstr>
      <vt:lpstr>Variable increment</vt:lpstr>
      <vt:lpstr>Variable names</vt:lpstr>
      <vt:lpstr>input() function</vt:lpstr>
      <vt:lpstr>input() function</vt:lpstr>
      <vt:lpstr>input() function</vt:lpstr>
      <vt:lpstr>Variable types</vt:lpstr>
      <vt:lpstr>Variable types</vt:lpstr>
      <vt:lpstr>Variable types</vt:lpstr>
      <vt:lpstr>Variable types</vt:lpstr>
      <vt:lpstr>type() function</vt:lpstr>
      <vt:lpstr>Interactive help in Pyzo</vt:lpstr>
      <vt:lpstr>Variable types</vt:lpstr>
      <vt:lpstr>Variable types</vt:lpstr>
      <vt:lpstr>Comments</vt:lpstr>
      <vt:lpstr>Comments - example</vt:lpstr>
      <vt:lpstr>Practice with Pyzo (Spyder)</vt:lpstr>
      <vt:lpstr>Linear algorithms</vt:lpstr>
      <vt:lpstr>Remember algorithms from lesson 1.2</vt:lpstr>
      <vt:lpstr>Linear algorithms</vt:lpstr>
      <vt:lpstr>Problem solving</vt:lpstr>
      <vt:lpstr>Linear algorithm 1 - rectangle</vt:lpstr>
      <vt:lpstr>Linear algorithm 1 - rectangle</vt:lpstr>
      <vt:lpstr>Linear algorithm 1 - rectangle</vt:lpstr>
      <vt:lpstr>Linear algorithm 1 - rectangle</vt:lpstr>
      <vt:lpstr>Linear algorithm 1 - rectangle</vt:lpstr>
      <vt:lpstr>Linear algorithm 1 - rectangle</vt:lpstr>
      <vt:lpstr>Linear algorithm 1 - rectangle</vt:lpstr>
      <vt:lpstr>Linear algorithm 2 - perimeter</vt:lpstr>
      <vt:lpstr>Linear algorithm 3 - purchase</vt:lpstr>
      <vt:lpstr>Linear algorithm 3 - purchase</vt:lpstr>
      <vt:lpstr>Linear algorithm 4 – exchange values</vt:lpstr>
      <vt:lpstr>Linear algorithm 4 – exchange values</vt:lpstr>
      <vt:lpstr>Linear algorithm 4 – exchange values</vt:lpstr>
      <vt:lpstr>Linear algorithm 4 – exchange values</vt:lpstr>
      <vt:lpstr>Linear algorithm 4 – exchange values</vt:lpstr>
      <vt:lpstr>Thinking outside the box</vt:lpstr>
      <vt:lpstr>Linear algorithm 4 – exchange values</vt:lpstr>
      <vt:lpstr>Linear algorithm 4 – exchange values</vt:lpstr>
      <vt:lpstr>Linear algorithm 4 – exchange values</vt:lpstr>
      <vt:lpstr>Linear algorithm 5 – extract digit</vt:lpstr>
      <vt:lpstr>Linear algorithm 5 – extract digit</vt:lpstr>
      <vt:lpstr>Linear algorithm 5 – extract digit</vt:lpstr>
      <vt:lpstr>Linear algorithm 5 – extract digit</vt:lpstr>
      <vt:lpstr>Linear algorithm 5 – extract digit</vt:lpstr>
      <vt:lpstr>Linear algorithm 6 – middle digit (measuring learning objectives)</vt:lpstr>
      <vt:lpstr>Code for the exercises 1-5</vt:lpstr>
      <vt:lpstr>A template for novice programmers</vt:lpstr>
      <vt:lpstr>Summary Quiz</vt:lpstr>
      <vt:lpstr>Summary</vt:lpstr>
    </vt:vector>
  </TitlesOfParts>
  <Company>Hogeschool Rotterdam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1: Foundations of Modeling</dc:title>
  <dc:creator>Dobrkovic, A.</dc:creator>
  <cp:lastModifiedBy>Babak Bashari Rad</cp:lastModifiedBy>
  <cp:revision>710</cp:revision>
  <dcterms:created xsi:type="dcterms:W3CDTF">2018-06-25T10:45:04Z</dcterms:created>
  <dcterms:modified xsi:type="dcterms:W3CDTF">2020-09-23T14:48:20Z</dcterms:modified>
</cp:coreProperties>
</file>